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359" r:id="rId2"/>
    <p:sldId id="371" r:id="rId3"/>
    <p:sldId id="373" r:id="rId4"/>
    <p:sldId id="370" r:id="rId5"/>
    <p:sldId id="329" r:id="rId6"/>
    <p:sldId id="361" r:id="rId7"/>
    <p:sldId id="320" r:id="rId8"/>
    <p:sldId id="366" r:id="rId9"/>
    <p:sldId id="316" r:id="rId10"/>
    <p:sldId id="363" r:id="rId11"/>
    <p:sldId id="372" r:id="rId12"/>
    <p:sldId id="365" r:id="rId13"/>
    <p:sldId id="323" r:id="rId14"/>
    <p:sldId id="386" r:id="rId15"/>
    <p:sldId id="374" r:id="rId16"/>
    <p:sldId id="387" r:id="rId17"/>
    <p:sldId id="379" r:id="rId18"/>
    <p:sldId id="375" r:id="rId19"/>
    <p:sldId id="376" r:id="rId20"/>
    <p:sldId id="377" r:id="rId21"/>
    <p:sldId id="378" r:id="rId22"/>
    <p:sldId id="360" r:id="rId23"/>
    <p:sldId id="369" r:id="rId24"/>
    <p:sldId id="383" r:id="rId25"/>
    <p:sldId id="367" r:id="rId26"/>
    <p:sldId id="381" r:id="rId27"/>
    <p:sldId id="382" r:id="rId28"/>
    <p:sldId id="384" r:id="rId29"/>
    <p:sldId id="385" r:id="rId30"/>
    <p:sldId id="368" r:id="rId31"/>
    <p:sldId id="331" r:id="rId32"/>
    <p:sldId id="314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C00"/>
    <a:srgbClr val="FFF7D5"/>
    <a:srgbClr val="19FF07"/>
    <a:srgbClr val="00FFFA"/>
    <a:srgbClr val="FF0FFF"/>
    <a:srgbClr val="FEFF01"/>
    <a:srgbClr val="FF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02" autoAdjust="0"/>
    <p:restoredTop sz="94660"/>
  </p:normalViewPr>
  <p:slideViewPr>
    <p:cSldViewPr>
      <p:cViewPr varScale="1">
        <p:scale>
          <a:sx n="95" d="100"/>
          <a:sy n="95" d="100"/>
        </p:scale>
        <p:origin x="-120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11C0DE6-9612-604A-82AB-4E333364E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35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A990C9-FEDE-DE4E-9EF9-027E330915F5}" type="slidenum">
              <a:rPr lang="en-US"/>
              <a:pPr/>
              <a:t>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5ADE15-161D-1F4F-9735-5C56483341A3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5ADE15-161D-1F4F-9735-5C56483341A3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7598C-37AA-8F4E-B23C-9369F3DE89B1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Animated: 1) Clementine Fe, Ti maps; 2) LP K and Th maps; 3) Use the Clem + LP to get terrane maps.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74E61-9EA3-DD48-8EBC-887539DE4A76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7598C-37AA-8F4E-B23C-9369F3DE89B1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Animated: 1) Clementine Fe, Ti maps; 2) LP K and </a:t>
            </a:r>
            <a:r>
              <a:rPr lang="en-US" dirty="0" err="1" smtClean="0"/>
              <a:t>Th</a:t>
            </a:r>
            <a:r>
              <a:rPr lang="en-US" dirty="0" smtClean="0"/>
              <a:t> maps; 3) Use the Clem + LP to get </a:t>
            </a:r>
            <a:r>
              <a:rPr lang="en-US" dirty="0" err="1" smtClean="0"/>
              <a:t>terrane</a:t>
            </a:r>
            <a:r>
              <a:rPr lang="en-US" dirty="0" smtClean="0"/>
              <a:t> maps.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7598C-37AA-8F4E-B23C-9369F3DE89B1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Animated: 1) Clementine Fe, Ti maps; 2) LP K and Th maps; 3) Use the Clem + LP to get terrane maps.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77598C-37AA-8F4E-B23C-9369F3DE89B1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Animated: 1) Clementine Fe, Ti maps; 2) LP K and Th maps; 3) Use the Clem + LP to get terrane maps.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0A22F-9A5A-1447-8E0E-53E1FFBD4480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Apollo Passive Seismic experiment. Point out locations and small footprint.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0A22F-9A5A-1447-8E0E-53E1FFBD4480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Apollo Passive Seismic experiment. Point out locations and small footprint.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2369C-5BC5-B548-BF7F-9C9B99350AA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Could find a graphic for Chandrayaan/M3 “new” rock types. Emphasize that these aren’t represented in the sample collection.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F2369C-5BC5-B548-BF7F-9C9B99350AAC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Could find a graphic for Chandrayaan/M3 “new” rock types. Emphasize that these aren’t represented in the sample collection.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079711-14EB-6244-B198-E96FB4FC4743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Polar volatiles in PSRs  emphasized by Clementine and LP; LCROSS confirmed this. M3 suggests that OH/H2O adsorption can occur outside PSRs (as does LEND on LRO).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735-41EB-1841-BA72-E9895E7B6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5CE28-2DB1-3945-BCBF-A3010BADD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C4DA7-57CB-F949-9486-C058ED2DF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1ABCA-E591-D24B-9BF1-0D02F1FA4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FED97-CBB9-4B40-9F66-3AE2AEEF6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377DF-A2BA-144F-9AF5-C5684275F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490AD-07F3-DF45-8331-CA4529679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6FD8-71EA-AB44-9E93-57100E60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D3DBE-179F-834A-83B6-96511ED9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C4757-E6DC-FA42-89EA-62D3119EA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80212-7B54-2042-976F-2996EA6A4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946E4EC-C52D-544D-BF79-D79BD6AF9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NUL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g"/><Relationship Id="rId5" Type="http://schemas.openxmlformats.org/officeDocument/2006/relationships/image" Target="file://localhost/Users/cneal/Documents/Graphics/Moon/LCROSS%20Result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file://localhost/Users/cneal/Documents/Graphics/Moon/Liu-AggWater-FTIR.jpg" TargetMode="External"/><Relationship Id="rId5" Type="http://schemas.openxmlformats.org/officeDocument/2006/relationships/image" Target="../media/image26.jpg"/><Relationship Id="rId6" Type="http://schemas.openxmlformats.org/officeDocument/2006/relationships/image" Target="file://localhost/Users/cneal/Documents/Graphics/Moon/Liu-Agg-H2O-DeltaD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image" Target="file://localhost/Users/cneal/Documents/Graphics/Moon/Boyce14053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neal/Documents/Graphics/Moon/15426-51-Green%20Glass.jpg" TargetMode="External"/><Relationship Id="rId4" Type="http://schemas.openxmlformats.org/officeDocument/2006/relationships/image" Target="../media/image31.jpeg"/><Relationship Id="rId5" Type="http://schemas.openxmlformats.org/officeDocument/2006/relationships/image" Target="file://localhost/Users/cneal/Documents/Graphics/Moon/GlassDiffProfile.jpg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file://localhost/Users/cneal/Desktop/Screen%20shot%202011-07-11%20at%209.06.26%20PM.pn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file://localhost/Users/cneal/Documents/Graphics/Moon/Greenwood_H-isotopes-Comets.jpg" TargetMode="External"/><Relationship Id="rId5" Type="http://schemas.openxmlformats.org/officeDocument/2006/relationships/image" Target="../media/image35.jpg"/><Relationship Id="rId6" Type="http://schemas.openxmlformats.org/officeDocument/2006/relationships/image" Target="file://localhost/Users/cneal/Documents/Graphics/Moon/Saal13_Sci_Lunar-H-N-IsoPlot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8" Type="http://schemas.openxmlformats.org/officeDocument/2006/relationships/image" Target="file://localhost/Users/cneal/Documents/Graphics/Moon/Bussey05_NorthPoleIllumination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cneal/Desktop/Genesis%20Rock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file://localhost/Users/cneal/Documents/Graphics/Moon/LMO-CumulateOver-ET11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neal/Documents/Graphics/Moon/LPI-LMO-Crystallization.jpg" TargetMode="External"/><Relationship Id="rId4" Type="http://schemas.openxmlformats.org/officeDocument/2006/relationships/image" Target="../media/image47.jpg"/><Relationship Id="rId5" Type="http://schemas.openxmlformats.org/officeDocument/2006/relationships/image" Target="file://localhost/Users/cneal/Documents/Graphics/Moon/Nemchin09_NG_Zir72215,19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file://localhost/Users/cneal/Documents/Graphics/Moon/FAN-Mg-Suite-Formation.jpg" TargetMode="External"/><Relationship Id="rId5" Type="http://schemas.openxmlformats.org/officeDocument/2006/relationships/image" Target="../media/image49.jpg"/><Relationship Id="rId6" Type="http://schemas.openxmlformats.org/officeDocument/2006/relationships/image" Target="file://localhost/Users/cneal/Documents/Graphics/Moon/Brandon09_BC07-143Nd-142Nd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file://localhost/Users/cneal/Documents/Graphics/Moon/60025.jpg" TargetMode="External"/><Relationship Id="rId5" Type="http://schemas.openxmlformats.org/officeDocument/2006/relationships/image" Target="../media/image46.jpg"/><Relationship Id="rId6" Type="http://schemas.openxmlformats.org/officeDocument/2006/relationships/image" Target="file://localhost/Users/cneal/Documents/Graphics/Moon/LPI-LMO-Crystallization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neal/Documents/Office%20Files/Word%20Files/Research%20Files/Abstracts/LPSC%2042/14072ppl-1.jpg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jpg"/><Relationship Id="rId8" Type="http://schemas.openxmlformats.org/officeDocument/2006/relationships/image" Target="file://localhost/Users/cneal/Documents/Office%20Files/Word%20Files/Research%20Files/PAPERS/Impacts-CSDs/plagioclase_slope-int.jpg" TargetMode="External"/><Relationship Id="rId9" Type="http://schemas.openxmlformats.org/officeDocument/2006/relationships/image" Target="../media/image56.jpg"/><Relationship Id="rId10" Type="http://schemas.openxmlformats.org/officeDocument/2006/relationships/image" Target="file://localhost/Users/cneal/Desktop/Olivine-CSD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neal/Documents/Graphics/Moon/Lunakhod1-found-LROC.jpg" TargetMode="External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4" Type="http://schemas.openxmlformats.org/officeDocument/2006/relationships/image" Target="file://localhost/Users/cneal/Documents/Graphics/Moon/LROC%20Images/Apollo%2011%20Landing%20Site.tif" TargetMode="External"/><Relationship Id="rId5" Type="http://schemas.openxmlformats.org/officeDocument/2006/relationships/image" Target="../media/image69.tif"/><Relationship Id="rId6" Type="http://schemas.openxmlformats.org/officeDocument/2006/relationships/image" Target="file://localhost/Users/cneal/Documents/Graphics/Moon/LROC%20Images/Apollo%2017%20Landing%20Site.tif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file://localhost/Users/cneal/Documents/Graphics/Moon/Moon%20Maps/Wieczorek13_CrustThicknessMap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g"/><Relationship Id="rId5" Type="http://schemas.openxmlformats.org/officeDocument/2006/relationships/image" Target="file://localhost/Users/cneal/Documents/Graphics/Moon/Moon%20Maps/Andrews-Hanna13_LGA-Map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g"/><Relationship Id="rId5" Type="http://schemas.openxmlformats.org/officeDocument/2006/relationships/image" Target="file://localhost/Users/cneal/Documents/Graphics/Moon/Apollo%20on%20Earth/USA-Apollo-Sites-Map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file://localhost/Users/cneal/Documents/Graphics/Moon/Weber11_ICB-CMB-PMB.jpg" TargetMode="External"/><Relationship Id="rId6" Type="http://schemas.openxmlformats.org/officeDocument/2006/relationships/image" Target="../media/image11.jpeg"/><Relationship Id="rId7" Type="http://schemas.openxmlformats.org/officeDocument/2006/relationships/image" Target="file://localhost/Users/cneal/Documents/Graphics/Moon/Weber11_MoonStructure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file://localhost/Users/cneal/Documents/Graphics/Moon/Pieters11-OOS-lithologies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3982" y="1143000"/>
            <a:ext cx="9144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The Latest in Lunar Science Discovery</a:t>
            </a:r>
            <a:endParaRPr lang="en-US" sz="54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85800" y="4678740"/>
            <a:ext cx="762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Department of Civil 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&amp; </a:t>
            </a:r>
            <a:r>
              <a:rPr lang="en-US" dirty="0" err="1" smtClean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Env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. Eng. &amp; Earth Sciences</a:t>
            </a:r>
            <a:r>
              <a:rPr lang="en-US" dirty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,</a:t>
            </a:r>
          </a:p>
          <a:p>
            <a:pPr algn="ctr"/>
            <a:r>
              <a:rPr lang="en-US" dirty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University of Notre </a:t>
            </a:r>
            <a:r>
              <a:rPr lang="en-US" dirty="0" smtClean="0">
                <a:solidFill>
                  <a:srgbClr val="FFFF00"/>
                </a:solidFill>
                <a:effectLst>
                  <a:outerShdw dist="38100" dir="2700000">
                    <a:schemeClr val="tx1"/>
                  </a:outerShdw>
                </a:effectLst>
              </a:rPr>
              <a:t>Dame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dist="38100" dir="2700000">
                    <a:schemeClr val="tx1"/>
                  </a:outerShdw>
                </a:effectLst>
              </a:rPr>
              <a:t>http://www.nd.edu/~cneal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dist="38100" dir="2700000">
                    <a:schemeClr val="tx1"/>
                  </a:outerShdw>
                </a:effectLst>
              </a:rPr>
              <a:t>neal.1@nd.edu</a:t>
            </a:r>
            <a:endParaRPr lang="en-US" dirty="0">
              <a:solidFill>
                <a:schemeClr val="bg1"/>
              </a:solidFill>
              <a:effectLst>
                <a:outerShdw dist="38100" dir="2700000">
                  <a:schemeClr val="tx1"/>
                </a:outerShdw>
              </a:effectLst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828800" y="3429000"/>
            <a:ext cx="541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srgbClr val="16F9FF"/>
                </a:solidFill>
                <a:effectLst>
                  <a:outerShdw dist="38100" dir="2700000">
                    <a:schemeClr val="tx1"/>
                  </a:outerShdw>
                </a:effectLst>
              </a:rPr>
              <a:t>Clive R. </a:t>
            </a:r>
            <a:r>
              <a:rPr lang="en-US" sz="3600" b="1" dirty="0" smtClean="0">
                <a:solidFill>
                  <a:srgbClr val="16F9FF"/>
                </a:solidFill>
                <a:effectLst>
                  <a:outerShdw dist="38100" dir="2700000">
                    <a:schemeClr val="tx1"/>
                  </a:outerShdw>
                </a:effectLst>
              </a:rPr>
              <a:t>Nea</a:t>
            </a:r>
            <a:r>
              <a:rPr lang="en-US" sz="3600" b="1" dirty="0" smtClean="0">
                <a:solidFill>
                  <a:srgbClr val="16F9FF"/>
                </a:solidFill>
                <a:effectLst>
                  <a:outerShdw dist="38100" dir="2700000">
                    <a:schemeClr val="tx1"/>
                  </a:outerShdw>
                </a:effectLst>
                <a:latin typeface="Arial"/>
                <a:cs typeface="Arial"/>
              </a:rPr>
              <a:t>l</a:t>
            </a:r>
          </a:p>
        </p:txBody>
      </p:sp>
      <p:pic>
        <p:nvPicPr>
          <p:cNvPr id="7" name="ND-Lep-Rev.gif" descr="/Users/cneal/Documents/Graphics/Photoshop Files/Notre Dame/ND-Lep-Rev.gif"/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6997700" y="3033356"/>
            <a:ext cx="16129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ND-Lep-Rev.gif" descr="/Users/cneal/Documents/Graphics/Photoshop Files/Notre Dame/ND-Lep-Rev.gif"/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 flipH="1">
            <a:off x="304800" y="3033356"/>
            <a:ext cx="167640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3215" y="782638"/>
            <a:ext cx="6776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LCROSS Impact into Cabeus Crater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6" name="LCROSS-Impact.jpg" descr="/Users/cneal/Documents/Graphics/Moon/LCROSS-Impac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3529012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394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Surface Volatiles on the Moon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1" y="41910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Colaprete</a:t>
            </a:r>
            <a:r>
              <a:rPr lang="en-US" sz="1800" dirty="0">
                <a:solidFill>
                  <a:schemeClr val="bg1"/>
                </a:solidFill>
              </a:rPr>
              <a:t> et al. (2010) </a:t>
            </a:r>
            <a:r>
              <a:rPr lang="en-US" sz="1800" i="1" dirty="0">
                <a:solidFill>
                  <a:schemeClr val="bg1"/>
                </a:solidFill>
              </a:rPr>
              <a:t>Science </a:t>
            </a:r>
            <a:r>
              <a:rPr lang="en-US" sz="1800" b="1" dirty="0">
                <a:solidFill>
                  <a:schemeClr val="bg1"/>
                </a:solidFill>
              </a:rPr>
              <a:t>330</a:t>
            </a:r>
            <a:r>
              <a:rPr lang="en-US" sz="1800" dirty="0">
                <a:solidFill>
                  <a:schemeClr val="bg1"/>
                </a:solidFill>
              </a:rPr>
              <a:t>, 463-468.</a:t>
            </a:r>
          </a:p>
          <a:p>
            <a:r>
              <a:rPr lang="en-US" sz="1800" dirty="0">
                <a:solidFill>
                  <a:schemeClr val="bg1"/>
                </a:solidFill>
              </a:rPr>
              <a:t>Schultz et al. (2010) </a:t>
            </a:r>
            <a:r>
              <a:rPr lang="en-US" sz="1800" i="1" dirty="0">
                <a:solidFill>
                  <a:schemeClr val="bg1"/>
                </a:solidFill>
              </a:rPr>
              <a:t>Science </a:t>
            </a:r>
            <a:r>
              <a:rPr lang="en-US" sz="1800" b="1" dirty="0">
                <a:solidFill>
                  <a:schemeClr val="bg1"/>
                </a:solidFill>
              </a:rPr>
              <a:t>330</a:t>
            </a:r>
            <a:r>
              <a:rPr lang="en-US" sz="1800" dirty="0">
                <a:solidFill>
                  <a:schemeClr val="bg1"/>
                </a:solidFill>
              </a:rPr>
              <a:t>, 468-472.</a:t>
            </a:r>
          </a:p>
        </p:txBody>
      </p:sp>
      <p:pic>
        <p:nvPicPr>
          <p:cNvPr id="2" name="LCROSS Results.jpg" descr="/Users/cneal/Documents/Graphics/Moon/LCROSS Results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1371600"/>
            <a:ext cx="5123189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685800"/>
            <a:ext cx="76195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OH derived from Solar Wind implanted H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394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Surface Volatiles on the Moon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181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Liu et </a:t>
            </a:r>
            <a:r>
              <a:rPr lang="en-US" sz="1800" dirty="0">
                <a:solidFill>
                  <a:schemeClr val="bg1"/>
                </a:solidFill>
              </a:rPr>
              <a:t>al. (</a:t>
            </a:r>
            <a:r>
              <a:rPr lang="en-US" sz="1800" dirty="0" smtClean="0">
                <a:solidFill>
                  <a:schemeClr val="bg1"/>
                </a:solidFill>
              </a:rPr>
              <a:t>2012) </a:t>
            </a:r>
            <a:r>
              <a:rPr lang="en-US" sz="1800" i="1" dirty="0" smtClean="0">
                <a:solidFill>
                  <a:schemeClr val="bg1"/>
                </a:solidFill>
              </a:rPr>
              <a:t>Nature Geoscience </a:t>
            </a:r>
            <a:r>
              <a:rPr lang="en-US" sz="1800" b="1" dirty="0" smtClean="0">
                <a:solidFill>
                  <a:schemeClr val="bg1"/>
                </a:solidFill>
              </a:rPr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, 779-782.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Liu-AggWater-FTIR.jpg" descr="/Users/cneal/Documents/Graphics/Moon/Liu-AggWater-FTIR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22" y="1295400"/>
            <a:ext cx="3775797" cy="5596412"/>
          </a:xfrm>
          <a:prstGeom prst="rect">
            <a:avLst/>
          </a:prstGeom>
        </p:spPr>
      </p:pic>
      <p:pic>
        <p:nvPicPr>
          <p:cNvPr id="3" name="Liu-Agg-H2O-DeltaD.jpg" descr="/Users/cneal/Documents/Graphics/Moon/Liu-Agg-H2O-DeltaD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" y="1371600"/>
            <a:ext cx="508512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6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9130"/>
            <a:ext cx="5358493" cy="2120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818930"/>
            <a:ext cx="3352800" cy="2440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913930"/>
            <a:ext cx="1254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14053,16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838200"/>
            <a:ext cx="296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McCubbin</a:t>
            </a:r>
            <a:r>
              <a:rPr lang="en-US" sz="1800" dirty="0" smtClean="0">
                <a:solidFill>
                  <a:schemeClr val="bg1"/>
                </a:solidFill>
              </a:rPr>
              <a:t> et al. (2010) Proc. Nat. Acad. Sci. 107,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11223-11228.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176153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FFF3"/>
                </a:solidFill>
              </a:rPr>
              <a:t>Water in Mare Basalt Sources: 2-5 </a:t>
            </a:r>
            <a:r>
              <a:rPr lang="en-US" sz="2200" dirty="0" err="1" smtClean="0">
                <a:solidFill>
                  <a:srgbClr val="00FFF3"/>
                </a:solidFill>
              </a:rPr>
              <a:t>ppm</a:t>
            </a:r>
            <a:endParaRPr lang="en-US" sz="2200" dirty="0">
              <a:solidFill>
                <a:srgbClr val="00FFF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918865"/>
            <a:ext cx="376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OH content of phosphates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Boyce14053.jpg" descr="/Users/cneal/Documents/Graphics/Moon/Boyce14053.jpg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52400" y="3809786"/>
            <a:ext cx="3206496" cy="25237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15000" y="259973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Liu et al. (2010) LPSC 41, Abs. 2647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Boyce et al. (2010) Nature 466, 466-469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5857220"/>
            <a:ext cx="139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14053,241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0" y="394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Lunar Endogenous Volatiles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426-51-Green Glass.jpg" descr="/Users/cneal/Documents/Graphics/Moon/15426-51-Green Glass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886200" y="1295400"/>
            <a:ext cx="2159913" cy="1524000"/>
          </a:xfrm>
          <a:prstGeom prst="rect">
            <a:avLst/>
          </a:prstGeom>
          <a:ln w="25400">
            <a:solidFill>
              <a:srgbClr val="19FF07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752" y="2450068"/>
            <a:ext cx="3284448" cy="369332"/>
          </a:xfrm>
          <a:prstGeom prst="rect">
            <a:avLst/>
          </a:prstGeom>
          <a:noFill/>
          <a:ln w="25400">
            <a:solidFill>
              <a:srgbClr val="19FF07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Apollo 15 Green Glass (VLT)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pic>
        <p:nvPicPr>
          <p:cNvPr id="5" name="GlassDiffProfile.jpg" descr="/Users/cneal/Documents/Graphics/Moon/GlassDiffProfile.jpg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6392764" y="533400"/>
            <a:ext cx="2632705" cy="6248400"/>
          </a:xfrm>
          <a:prstGeom prst="rect">
            <a:avLst/>
          </a:prstGeom>
          <a:ln w="25400">
            <a:solidFill>
              <a:srgbClr val="19FF07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56471" y="1174202"/>
            <a:ext cx="55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16326" y="2774803"/>
            <a:ext cx="36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16326" y="436836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16326" y="6146589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1000" y="685800"/>
            <a:ext cx="2151511" cy="584776"/>
          </a:xfrm>
          <a:prstGeom prst="rect">
            <a:avLst/>
          </a:prstGeom>
          <a:noFill/>
          <a:ln w="25400">
            <a:solidFill>
              <a:srgbClr val="19FF0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chemeClr val="bg1"/>
                </a:solidFill>
              </a:rPr>
              <a:t>Saal</a:t>
            </a:r>
            <a:r>
              <a:rPr lang="en-US" sz="1600" dirty="0" smtClean="0">
                <a:solidFill>
                  <a:schemeClr val="bg1"/>
                </a:solidFill>
              </a:rPr>
              <a:t> et al. (2008</a:t>
            </a:r>
          </a:p>
          <a:p>
            <a:pPr algn="r"/>
            <a:r>
              <a:rPr lang="en-US" sz="1600" i="1" dirty="0" smtClean="0">
                <a:solidFill>
                  <a:schemeClr val="bg1"/>
                </a:solidFill>
              </a:rPr>
              <a:t>Nature </a:t>
            </a:r>
            <a:r>
              <a:rPr lang="en-US" sz="1600" b="1" dirty="0" smtClean="0">
                <a:solidFill>
                  <a:schemeClr val="bg1"/>
                </a:solidFill>
              </a:rPr>
              <a:t>454</a:t>
            </a:r>
            <a:r>
              <a:rPr lang="en-US" sz="1600" dirty="0" smtClean="0">
                <a:solidFill>
                  <a:schemeClr val="bg1"/>
                </a:solidFill>
              </a:rPr>
              <a:t>, 192-195)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968514"/>
            <a:ext cx="3124200" cy="707886"/>
          </a:xfrm>
          <a:prstGeom prst="rect">
            <a:avLst/>
          </a:prstGeom>
          <a:noFill/>
          <a:ln w="25400">
            <a:solidFill>
              <a:srgbClr val="19FF07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3"/>
                </a:solidFill>
              </a:rPr>
              <a:t>Water in the Glass Parent Magma: 260-745 </a:t>
            </a:r>
            <a:r>
              <a:rPr lang="en-US" sz="2000" dirty="0" err="1" smtClean="0">
                <a:solidFill>
                  <a:srgbClr val="00FFF3"/>
                </a:solidFill>
              </a:rPr>
              <a:t>ppm</a:t>
            </a:r>
            <a:endParaRPr lang="en-US" sz="2000" dirty="0">
              <a:solidFill>
                <a:srgbClr val="00FFF3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124200"/>
            <a:ext cx="2951865" cy="174164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Screen shot 2011-07-11 at 9.06.26 PM.png" descr="/Users/cneal/Desktop/Screen shot 2011-07-11 at 9.06.26 PM.png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3505200" y="3124200"/>
            <a:ext cx="2207191" cy="35877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990600" y="5029200"/>
            <a:ext cx="2406413" cy="5847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solidFill>
                  <a:srgbClr val="FFFFFF"/>
                </a:solidFill>
              </a:rPr>
              <a:t>Hauri et al. (2011)</a:t>
            </a:r>
          </a:p>
          <a:p>
            <a:pPr algn="r"/>
            <a:r>
              <a:rPr lang="en-US" sz="1600" i="1">
                <a:solidFill>
                  <a:srgbClr val="FFFFFF"/>
                </a:solidFill>
              </a:rPr>
              <a:t>Science</a:t>
            </a:r>
            <a:r>
              <a:rPr lang="en-US" sz="1600">
                <a:solidFill>
                  <a:srgbClr val="FFFFFF"/>
                </a:solidFill>
              </a:rPr>
              <a:t> </a:t>
            </a:r>
            <a:r>
              <a:rPr lang="en-US" sz="1600" b="1">
                <a:solidFill>
                  <a:srgbClr val="FFFFFF"/>
                </a:solidFill>
              </a:rPr>
              <a:t>333</a:t>
            </a:r>
            <a:r>
              <a:rPr lang="en-US" sz="1600">
                <a:solidFill>
                  <a:srgbClr val="FFFFFF"/>
                </a:solidFill>
              </a:rPr>
              <a:t>, 213-215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6336268"/>
            <a:ext cx="295510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Melt Inclusions in Olivine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Lunar Endogenous Volatiles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Origin of Lunar  Volatiles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769114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Greenwood et al. (2011) </a:t>
            </a:r>
            <a:r>
              <a:rPr lang="en-US" sz="2000" i="1" dirty="0" smtClean="0">
                <a:solidFill>
                  <a:schemeClr val="bg1"/>
                </a:solidFill>
              </a:rPr>
              <a:t>Nature </a:t>
            </a:r>
            <a:r>
              <a:rPr lang="en-US" sz="2000" i="1" dirty="0" err="1" smtClean="0">
                <a:solidFill>
                  <a:schemeClr val="bg1"/>
                </a:solidFill>
              </a:rPr>
              <a:t>Geosci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, 79-82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Greenwood_H-isotopes-Comets.jpg" descr="/Users/cneal/Documents/Graphics/Moon/Greenwood_H-isotopes-Comets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" y="1730514"/>
            <a:ext cx="4278930" cy="4035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838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Cometary Delivery of Water to the Moon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0" y="609600"/>
            <a:ext cx="3581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Lunar water has a Carbonaceous </a:t>
            </a:r>
            <a:r>
              <a:rPr lang="en-US" dirty="0" err="1" smtClean="0">
                <a:solidFill>
                  <a:srgbClr val="FFFF00"/>
                </a:solidFill>
              </a:rPr>
              <a:t>Chondrite</a:t>
            </a:r>
            <a:r>
              <a:rPr lang="en-US" dirty="0" smtClean="0">
                <a:solidFill>
                  <a:srgbClr val="FFFF00"/>
                </a:solidFill>
              </a:rPr>
              <a:t> Heritage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Saal13_Sci_Lunar-H-N-IsoPlot.jpg" descr="/Users/cneal/Documents/Graphics/Moon/Saal13_Sci_Lunar-H-N-IsoPlot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4724400" cy="3064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51816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Saal</a:t>
            </a:r>
            <a:r>
              <a:rPr lang="en-US" sz="2000" dirty="0" smtClean="0">
                <a:solidFill>
                  <a:schemeClr val="bg1"/>
                </a:solidFill>
              </a:rPr>
              <a:t> et al. (2011) </a:t>
            </a:r>
            <a:r>
              <a:rPr lang="en-US" sz="2000" i="1" dirty="0" smtClean="0">
                <a:solidFill>
                  <a:schemeClr val="bg1"/>
                </a:solidFill>
              </a:rPr>
              <a:t>Science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340</a:t>
            </a:r>
            <a:r>
              <a:rPr lang="en-US" sz="2000" dirty="0" smtClean="0">
                <a:solidFill>
                  <a:schemeClr val="bg1"/>
                </a:solidFill>
              </a:rPr>
              <a:t>, 1317-1320.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4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Polar  Volatiles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286000"/>
            <a:ext cx="3848573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1752600"/>
            <a:ext cx="163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A"/>
                </a:solidFill>
              </a:rPr>
              <a:t>North Pole</a:t>
            </a:r>
            <a:endParaRPr lang="en-US" dirty="0">
              <a:solidFill>
                <a:srgbClr val="00FFF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0"/>
            <a:ext cx="385764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752600"/>
            <a:ext cx="169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A"/>
                </a:solidFill>
              </a:rPr>
              <a:t>South Pole</a:t>
            </a:r>
            <a:endParaRPr lang="en-US" dirty="0">
              <a:solidFill>
                <a:srgbClr val="00FFF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6248400"/>
            <a:ext cx="768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Litvak</a:t>
            </a:r>
            <a:r>
              <a:rPr lang="en-US" sz="2000" dirty="0" smtClean="0">
                <a:solidFill>
                  <a:srgbClr val="FFFFFF"/>
                </a:solidFill>
              </a:rPr>
              <a:t> et al. (2012) </a:t>
            </a:r>
            <a:r>
              <a:rPr lang="en-US" sz="2000" i="1" dirty="0" smtClean="0">
                <a:solidFill>
                  <a:srgbClr val="FFFFFF"/>
                </a:solidFill>
              </a:rPr>
              <a:t>JGR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117</a:t>
            </a:r>
            <a:r>
              <a:rPr lang="en-US" sz="2000" dirty="0" smtClean="0">
                <a:solidFill>
                  <a:srgbClr val="FFFFFF"/>
                </a:solidFill>
              </a:rPr>
              <a:t>,</a:t>
            </a:r>
            <a:r>
              <a:rPr lang="fr-FR" sz="2000" dirty="0">
                <a:solidFill>
                  <a:srgbClr val="FFFFFF"/>
                </a:solidFill>
              </a:rPr>
              <a:t> E00H22, doi:10.1029/2011JE003949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838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H-rich areas also </a:t>
            </a:r>
            <a:r>
              <a:rPr lang="en-US" i="1" dirty="0" smtClean="0">
                <a:solidFill>
                  <a:schemeClr val="bg1"/>
                </a:solidFill>
              </a:rPr>
              <a:t>outside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PSRs from LEND neutron maps: don’t need to enter PSRs to extract resources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1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94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Lunar Polar Illumination Maps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3251414"/>
            <a:ext cx="3899384" cy="3577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609600"/>
            <a:ext cx="1912606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34621"/>
            <a:ext cx="4114800" cy="1923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3421" y="4219683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Permanent Shadow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North Pole              South Pole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609600"/>
            <a:ext cx="2377480" cy="1905000"/>
          </a:xfrm>
          <a:prstGeom prst="rect">
            <a:avLst/>
          </a:prstGeom>
        </p:spPr>
      </p:pic>
      <p:pic>
        <p:nvPicPr>
          <p:cNvPr id="11" name="Bussey05_NorthPoleIllumination.jpg" descr="/Users/cneal/Documents/Graphics/Moon/Bussey05_NorthPoleIllumination.jpg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" y="609600"/>
            <a:ext cx="4270729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8483" y="609600"/>
            <a:ext cx="143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South Pole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1" y="2590800"/>
            <a:ext cx="403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Illumination (%)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North Pole          South Pole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1" y="2667000"/>
            <a:ext cx="48210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Bussey</a:t>
            </a:r>
            <a:r>
              <a:rPr lang="en-US" sz="1800" dirty="0" smtClean="0">
                <a:solidFill>
                  <a:srgbClr val="FFFFFF"/>
                </a:solidFill>
              </a:rPr>
              <a:t> et al. (1999) </a:t>
            </a:r>
            <a:r>
              <a:rPr lang="en-US" sz="1800" i="1" dirty="0" smtClean="0">
                <a:solidFill>
                  <a:srgbClr val="FFFFFF"/>
                </a:solidFill>
              </a:rPr>
              <a:t>GRL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26</a:t>
            </a:r>
            <a:r>
              <a:rPr lang="en-US" sz="1800" dirty="0" smtClean="0">
                <a:solidFill>
                  <a:srgbClr val="FFFFFF"/>
                </a:solidFill>
              </a:rPr>
              <a:t>, 1187-1190.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Bussey</a:t>
            </a:r>
            <a:r>
              <a:rPr lang="en-US" sz="1800" dirty="0" smtClean="0">
                <a:solidFill>
                  <a:srgbClr val="FFFFFF"/>
                </a:solidFill>
              </a:rPr>
              <a:t> et al. (2003) </a:t>
            </a:r>
            <a:r>
              <a:rPr lang="en-US" sz="1800" i="1" dirty="0" smtClean="0">
                <a:solidFill>
                  <a:srgbClr val="FFFFFF"/>
                </a:solidFill>
              </a:rPr>
              <a:t>GRL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30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smtClean="0">
                <a:solidFill>
                  <a:srgbClr val="FFFFFF"/>
                </a:solidFill>
              </a:rPr>
              <a:t>        </a:t>
            </a:r>
            <a:r>
              <a:rPr lang="fr-FR" sz="1600" dirty="0" smtClean="0">
                <a:solidFill>
                  <a:srgbClr val="FFFFFF"/>
                </a:solidFill>
              </a:rPr>
              <a:t>doi</a:t>
            </a:r>
            <a:r>
              <a:rPr lang="fr-FR" sz="1600" dirty="0">
                <a:solidFill>
                  <a:srgbClr val="FFFFFF"/>
                </a:solidFill>
              </a:rPr>
              <a:t>:10.1029/</a:t>
            </a:r>
            <a:r>
              <a:rPr lang="fr-FR" sz="1600" dirty="0" smtClean="0">
                <a:solidFill>
                  <a:srgbClr val="FFFFFF"/>
                </a:solidFill>
              </a:rPr>
              <a:t>2002GL016180.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Bussey</a:t>
            </a:r>
            <a:r>
              <a:rPr lang="en-US" sz="1800" dirty="0" smtClean="0">
                <a:solidFill>
                  <a:srgbClr val="FFFFFF"/>
                </a:solidFill>
              </a:rPr>
              <a:t> et al. (2005) </a:t>
            </a:r>
            <a:r>
              <a:rPr lang="en-US" sz="1800" i="1" dirty="0" smtClean="0">
                <a:solidFill>
                  <a:srgbClr val="FFFFFF"/>
                </a:solidFill>
              </a:rPr>
              <a:t>Nature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434</a:t>
            </a:r>
            <a:r>
              <a:rPr lang="en-US" sz="1800" dirty="0" smtClean="0">
                <a:solidFill>
                  <a:srgbClr val="FFFFFF"/>
                </a:solidFill>
              </a:rPr>
              <a:t>, 842.</a:t>
            </a:r>
          </a:p>
          <a:p>
            <a:r>
              <a:rPr lang="en-US" sz="1800" dirty="0" err="1" smtClean="0">
                <a:solidFill>
                  <a:srgbClr val="FFFFFF"/>
                </a:solidFill>
              </a:rPr>
              <a:t>Mazarico</a:t>
            </a:r>
            <a:r>
              <a:rPr lang="en-US" sz="1800" dirty="0" smtClean="0">
                <a:solidFill>
                  <a:srgbClr val="FFFFFF"/>
                </a:solidFill>
              </a:rPr>
              <a:t> et al. (2011) </a:t>
            </a:r>
            <a:r>
              <a:rPr lang="en-US" sz="1800" i="1" dirty="0" smtClean="0">
                <a:solidFill>
                  <a:srgbClr val="FFFFFF"/>
                </a:solidFill>
              </a:rPr>
              <a:t>Icarus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211</a:t>
            </a:r>
            <a:r>
              <a:rPr lang="en-US" sz="1800" dirty="0" smtClean="0">
                <a:solidFill>
                  <a:srgbClr val="FFFFFF"/>
                </a:solidFill>
              </a:rPr>
              <a:t>, 1066-1081.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LMO/Moon  Volatiles</a:t>
            </a:r>
            <a:endParaRPr lang="en-US" sz="4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13131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FFFA"/>
                </a:solidFill>
              </a:rPr>
              <a:t>Water</a:t>
            </a:r>
            <a:endParaRPr lang="en-US" sz="3200" b="1" dirty="0">
              <a:solidFill>
                <a:srgbClr val="00FFF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FA"/>
                </a:solidFill>
              </a:rPr>
              <a:t>Elkins-</a:t>
            </a:r>
            <a:r>
              <a:rPr lang="en-US" sz="2800" dirty="0" err="1" smtClean="0">
                <a:solidFill>
                  <a:srgbClr val="00FFFA"/>
                </a:solidFill>
              </a:rPr>
              <a:t>Tanton</a:t>
            </a:r>
            <a:r>
              <a:rPr lang="en-US" sz="2800" dirty="0" smtClean="0">
                <a:solidFill>
                  <a:srgbClr val="00FFFA"/>
                </a:solidFill>
              </a:rPr>
              <a:t> &amp; Grove </a:t>
            </a:r>
            <a:r>
              <a:rPr lang="en-US" sz="2800" dirty="0" smtClean="0">
                <a:solidFill>
                  <a:srgbClr val="FEFF01"/>
                </a:solidFill>
              </a:rPr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2011, </a:t>
            </a:r>
            <a:r>
              <a:rPr lang="en-US" sz="2800" i="1" dirty="0" smtClean="0">
                <a:solidFill>
                  <a:srgbClr val="FFFF00"/>
                </a:solidFill>
              </a:rPr>
              <a:t>EPSL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307</a:t>
            </a:r>
            <a:r>
              <a:rPr lang="en-US" sz="2800" dirty="0" smtClean="0">
                <a:solidFill>
                  <a:srgbClr val="FFFF00"/>
                </a:solidFill>
              </a:rPr>
              <a:t>, 173-179</a:t>
            </a:r>
            <a:r>
              <a:rPr lang="en-US" sz="2800" dirty="0" smtClean="0">
                <a:solidFill>
                  <a:srgbClr val="FEFF01"/>
                </a:solidFill>
              </a:rPr>
              <a:t>):</a:t>
            </a:r>
            <a:r>
              <a:rPr lang="en-US" sz="2800" dirty="0" smtClean="0">
                <a:solidFill>
                  <a:srgbClr val="00FFFA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LMO contained 100-1000 ppm H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O (or more) to form mare source regions.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2004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FFFA"/>
                </a:solidFill>
              </a:rPr>
              <a:t>Hui</a:t>
            </a:r>
            <a:r>
              <a:rPr lang="en-US" sz="2800" dirty="0" smtClean="0">
                <a:solidFill>
                  <a:srgbClr val="00FFFA"/>
                </a:solidFill>
              </a:rPr>
              <a:t> et al. </a:t>
            </a:r>
            <a:r>
              <a:rPr lang="en-US" sz="2800" dirty="0" smtClean="0">
                <a:solidFill>
                  <a:srgbClr val="FEFF01"/>
                </a:solidFill>
              </a:rPr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2013, </a:t>
            </a:r>
            <a:r>
              <a:rPr lang="en-US" sz="2800" i="1" dirty="0" smtClean="0">
                <a:solidFill>
                  <a:srgbClr val="FFFF00"/>
                </a:solidFill>
              </a:rPr>
              <a:t>Nat.  </a:t>
            </a:r>
            <a:r>
              <a:rPr lang="en-US" sz="2800" i="1" dirty="0" err="1" smtClean="0">
                <a:solidFill>
                  <a:srgbClr val="FFFF00"/>
                </a:solidFill>
              </a:rPr>
              <a:t>Geosci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  <a:r>
              <a:rPr lang="en-US" sz="2800" b="1" dirty="0" smtClean="0">
                <a:solidFill>
                  <a:srgbClr val="FFFF00"/>
                </a:solidFill>
              </a:rPr>
              <a:t>6</a:t>
            </a:r>
            <a:r>
              <a:rPr lang="en-US" sz="2800" dirty="0" smtClean="0">
                <a:solidFill>
                  <a:srgbClr val="FFFF00"/>
                </a:solidFill>
              </a:rPr>
              <a:t>, 177-180</a:t>
            </a:r>
            <a:r>
              <a:rPr lang="en-US" sz="2800" dirty="0" smtClean="0">
                <a:solidFill>
                  <a:srgbClr val="FEFF01"/>
                </a:solidFill>
              </a:rPr>
              <a:t>):</a:t>
            </a:r>
            <a:r>
              <a:rPr lang="en-US" sz="2800" dirty="0" smtClean="0">
                <a:solidFill>
                  <a:srgbClr val="00FFFA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Ferroan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Anorthosite</a:t>
            </a:r>
            <a:r>
              <a:rPr lang="en-US" sz="2800" dirty="0" smtClean="0">
                <a:solidFill>
                  <a:schemeClr val="bg1"/>
                </a:solidFill>
              </a:rPr>
              <a:t> (15415; 60015) plagioclase contain up to 6 ppm H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O.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Initial LMO  ~320 ppm H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O.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800" dirty="0" err="1" smtClean="0">
                <a:solidFill>
                  <a:schemeClr val="bg1"/>
                </a:solidFill>
              </a:rPr>
              <a:t>urKREEP</a:t>
            </a:r>
            <a:r>
              <a:rPr lang="en-US" sz="2800" dirty="0" smtClean="0">
                <a:solidFill>
                  <a:schemeClr val="bg1"/>
                </a:solidFill>
              </a:rPr>
              <a:t> ~1.4 </a:t>
            </a:r>
            <a:r>
              <a:rPr lang="en-US" sz="2800" dirty="0" err="1" smtClean="0">
                <a:solidFill>
                  <a:schemeClr val="bg1"/>
                </a:solidFill>
              </a:rPr>
              <a:t>wt</a:t>
            </a:r>
            <a:r>
              <a:rPr lang="en-US" sz="2800" dirty="0" smtClean="0">
                <a:solidFill>
                  <a:schemeClr val="bg1"/>
                </a:solidFill>
              </a:rPr>
              <a:t>% H</a:t>
            </a:r>
            <a:r>
              <a:rPr lang="en-US" sz="2800" baseline="-25000" dirty="0" smtClean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O.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Genesis Rock.jpg" descr="/Users/cneal/Desktop/Genesis Rock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191000"/>
            <a:ext cx="32893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541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Lunar </a:t>
            </a:r>
            <a:r>
              <a:rPr lang="en-US" sz="40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Magma Ocean</a:t>
            </a:r>
            <a:endParaRPr lang="en-US" sz="40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4800" y="57150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Elkins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Tanton</a:t>
            </a:r>
            <a:r>
              <a:rPr lang="en-US" sz="1800" dirty="0">
                <a:solidFill>
                  <a:schemeClr val="bg1"/>
                </a:solidFill>
              </a:rPr>
              <a:t> et al. (2011)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>
                <a:solidFill>
                  <a:srgbClr val="FFFF00"/>
                </a:solidFill>
              </a:rPr>
              <a:t>EPSL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304</a:t>
            </a:r>
            <a:r>
              <a:rPr lang="en-US" sz="1800" dirty="0">
                <a:solidFill>
                  <a:srgbClr val="FFFF00"/>
                </a:solidFill>
              </a:rPr>
              <a:t>, 326-336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143000"/>
            <a:ext cx="4343400" cy="32199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4495800"/>
            <a:ext cx="430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chemeClr val="bg1"/>
                </a:solidFill>
              </a:rPr>
              <a:t>Elardo</a:t>
            </a:r>
            <a:r>
              <a:rPr lang="en-US" sz="1800" dirty="0">
                <a:solidFill>
                  <a:schemeClr val="bg1"/>
                </a:solidFill>
              </a:rPr>
              <a:t> et al. (2011) </a:t>
            </a:r>
            <a:r>
              <a:rPr lang="en-US" sz="1800" i="1" dirty="0">
                <a:solidFill>
                  <a:srgbClr val="FFFF00"/>
                </a:solidFill>
              </a:rPr>
              <a:t>GCA </a:t>
            </a:r>
            <a:r>
              <a:rPr lang="en-US" sz="1800" b="1" dirty="0">
                <a:solidFill>
                  <a:srgbClr val="FFFF00"/>
                </a:solidFill>
              </a:rPr>
              <a:t>75</a:t>
            </a:r>
            <a:r>
              <a:rPr lang="en-US" sz="1800" dirty="0">
                <a:solidFill>
                  <a:srgbClr val="FFFF00"/>
                </a:solidFill>
              </a:rPr>
              <a:t>, 3024-3045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LMO-CumulateOver-ET11.jpg" descr="/Users/cneal/Documents/Graphics/Moon/LMO-CumulateOver-ET11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44373"/>
            <a:ext cx="3962400" cy="60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3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3505200"/>
            <a:ext cx="556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FFFA"/>
                </a:solidFill>
              </a:rPr>
              <a:t>Nemchin</a:t>
            </a:r>
            <a:r>
              <a:rPr lang="en-US" sz="2000" dirty="0">
                <a:solidFill>
                  <a:srgbClr val="00FFFA"/>
                </a:solidFill>
              </a:rPr>
              <a:t> et al. (2009) </a:t>
            </a:r>
            <a:r>
              <a:rPr lang="en-US" sz="2000" i="1" dirty="0">
                <a:solidFill>
                  <a:srgbClr val="00FFFA"/>
                </a:solidFill>
              </a:rPr>
              <a:t>Nat. </a:t>
            </a:r>
            <a:r>
              <a:rPr lang="en-US" sz="2000" i="1" dirty="0" err="1">
                <a:solidFill>
                  <a:srgbClr val="00FFFA"/>
                </a:solidFill>
              </a:rPr>
              <a:t>Geosci</a:t>
            </a:r>
            <a:r>
              <a:rPr lang="en-US" sz="2000" dirty="0">
                <a:solidFill>
                  <a:srgbClr val="00FFFA"/>
                </a:solidFill>
              </a:rPr>
              <a:t>. </a:t>
            </a:r>
            <a:r>
              <a:rPr lang="en-US" sz="2000" b="1" dirty="0">
                <a:solidFill>
                  <a:srgbClr val="00FFFA"/>
                </a:solidFill>
              </a:rPr>
              <a:t>2</a:t>
            </a:r>
            <a:r>
              <a:rPr lang="en-US" sz="2000" dirty="0">
                <a:solidFill>
                  <a:srgbClr val="00FFFA"/>
                </a:solidFill>
              </a:rPr>
              <a:t>, 133-136</a:t>
            </a:r>
            <a:r>
              <a:rPr lang="en-US" sz="2000" dirty="0" smtClean="0">
                <a:solidFill>
                  <a:srgbClr val="00FFFA"/>
                </a:solidFill>
              </a:rPr>
              <a:t>.</a:t>
            </a:r>
            <a:endParaRPr lang="en-US" sz="2000" dirty="0">
              <a:solidFill>
                <a:srgbClr val="00FFFA"/>
              </a:solidFill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LMO Lifetime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4" name="LPI-LMO-Crystallization.jpg" descr="/Users/cneal/Documents/Graphics/Moon/LPI-LMO-Crystallization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18755"/>
            <a:ext cx="6595376" cy="2930410"/>
          </a:xfrm>
          <a:prstGeom prst="rect">
            <a:avLst/>
          </a:prstGeom>
        </p:spPr>
      </p:pic>
      <p:pic>
        <p:nvPicPr>
          <p:cNvPr id="7" name="Nemchin09_NG_Zir72215,195.jpg" descr="/Users/cneal/Documents/Graphics/Moon/Nemchin09_NG_Zir72215,195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2971800" cy="3010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762000"/>
            <a:ext cx="5943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300"/>
                </a:solidFill>
              </a:rPr>
              <a:t>Zircon Chronology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LMO solidification younger age limit = </a:t>
            </a:r>
            <a:r>
              <a:rPr lang="en-US" sz="2200" b="1" dirty="0" smtClean="0">
                <a:solidFill>
                  <a:srgbClr val="FFF300"/>
                </a:solidFill>
              </a:rPr>
              <a:t>4,417 ± 6 Ma</a:t>
            </a:r>
            <a:r>
              <a:rPr lang="en-US" sz="22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Model: exponential crystallization rate between this age and Giant Impact age;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Crust formed after 80-85% LMO crystallization, ~100 </a:t>
            </a:r>
            <a:r>
              <a:rPr lang="en-US" sz="2200" dirty="0" err="1" smtClean="0">
                <a:solidFill>
                  <a:schemeClr val="bg1"/>
                </a:solidFill>
              </a:rPr>
              <a:t>m.y</a:t>
            </a:r>
            <a:r>
              <a:rPr lang="en-US" sz="2200" dirty="0" smtClean="0">
                <a:solidFill>
                  <a:schemeClr val="bg1"/>
                </a:solidFill>
              </a:rPr>
              <a:t>. after GI.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Complete </a:t>
            </a:r>
            <a:r>
              <a:rPr lang="en-US" sz="2200" dirty="0" err="1" smtClean="0">
                <a:solidFill>
                  <a:schemeClr val="bg1"/>
                </a:solidFill>
              </a:rPr>
              <a:t>cryst</a:t>
            </a:r>
            <a:r>
              <a:rPr lang="en-US" sz="2200" dirty="0" smtClean="0">
                <a:solidFill>
                  <a:schemeClr val="bg1"/>
                </a:solidFill>
              </a:rPr>
              <a:t>. after another 200-400 </a:t>
            </a:r>
            <a:r>
              <a:rPr lang="en-US" sz="2200" dirty="0" err="1" smtClean="0">
                <a:solidFill>
                  <a:schemeClr val="bg1"/>
                </a:solidFill>
              </a:rPr>
              <a:t>m.y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0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76200" y="152400"/>
            <a:ext cx="9067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Recent  Moon  Missions</a:t>
            </a:r>
            <a:endParaRPr lang="en-US" sz="44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1066800"/>
            <a:ext cx="8454503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116138" algn="l"/>
                <a:tab pos="4743450" algn="l"/>
                <a:tab pos="6861175" algn="l"/>
              </a:tabLst>
            </a:pPr>
            <a:r>
              <a:rPr lang="en-US" sz="2800" b="1" dirty="0" smtClean="0">
                <a:solidFill>
                  <a:srgbClr val="FFF7D5"/>
                </a:solidFill>
              </a:rPr>
              <a:t>COUNTRY	NAME	TYPE	YEAR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Clementine	Orbiter	1994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Lunar Prospector	Orbiter	1998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Europe	SMART-1	</a:t>
            </a:r>
            <a:r>
              <a:rPr lang="en-US" dirty="0">
                <a:solidFill>
                  <a:srgbClr val="FFFF00"/>
                </a:solidFill>
              </a:rPr>
              <a:t>Orbiter</a:t>
            </a:r>
            <a:r>
              <a:rPr lang="en-US" sz="2400" dirty="0" smtClean="0">
                <a:solidFill>
                  <a:srgbClr val="FFFF00"/>
                </a:solidFill>
              </a:rPr>
              <a:t>	2003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Japan	</a:t>
            </a:r>
            <a:r>
              <a:rPr lang="en-US" dirty="0" err="1">
                <a:solidFill>
                  <a:srgbClr val="FFFF00"/>
                </a:solidFill>
              </a:rPr>
              <a:t>Kaguya</a:t>
            </a:r>
            <a:r>
              <a:rPr lang="en-US" dirty="0">
                <a:solidFill>
                  <a:srgbClr val="FFFF00"/>
                </a:solidFill>
              </a:rPr>
              <a:t>/Selene</a:t>
            </a:r>
            <a:r>
              <a:rPr lang="en-US" sz="2400" dirty="0" smtClean="0">
                <a:solidFill>
                  <a:srgbClr val="FFFF00"/>
                </a:solidFill>
              </a:rPr>
              <a:t>	</a:t>
            </a:r>
            <a:r>
              <a:rPr lang="en-US" dirty="0">
                <a:solidFill>
                  <a:srgbClr val="FFFF00"/>
                </a:solidFill>
              </a:rPr>
              <a:t>Orbiter</a:t>
            </a:r>
            <a:r>
              <a:rPr lang="en-US" sz="2400" dirty="0" smtClean="0">
                <a:solidFill>
                  <a:srgbClr val="FFFF00"/>
                </a:solidFill>
              </a:rPr>
              <a:t>	2007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China	Chang’e-1	Orbiter	</a:t>
            </a:r>
            <a:r>
              <a:rPr lang="en-US" dirty="0">
                <a:solidFill>
                  <a:srgbClr val="FFFF00"/>
                </a:solidFill>
              </a:rPr>
              <a:t>2007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India	Chandrayaan-1	Orbiter	2008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</a:t>
            </a:r>
            <a:r>
              <a:rPr lang="en-US" dirty="0" smtClean="0">
                <a:solidFill>
                  <a:srgbClr val="FFFF00"/>
                </a:solidFill>
              </a:rPr>
              <a:t>LRO</a:t>
            </a:r>
            <a:r>
              <a:rPr lang="en-US" sz="2400" dirty="0" smtClean="0">
                <a:solidFill>
                  <a:srgbClr val="FFFF00"/>
                </a:solidFill>
              </a:rPr>
              <a:t>	Orbiter	2009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LCROSS	</a:t>
            </a:r>
            <a:r>
              <a:rPr lang="en-US" sz="2400" dirty="0" err="1" smtClean="0">
                <a:solidFill>
                  <a:srgbClr val="FFFF00"/>
                </a:solidFill>
              </a:rPr>
              <a:t>Impactor</a:t>
            </a:r>
            <a:r>
              <a:rPr lang="en-US" sz="2400" dirty="0" smtClean="0">
                <a:solidFill>
                  <a:srgbClr val="FFFF00"/>
                </a:solidFill>
              </a:rPr>
              <a:t>	2009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China	</a:t>
            </a:r>
            <a:r>
              <a:rPr lang="en-US" dirty="0">
                <a:solidFill>
                  <a:srgbClr val="FFFF00"/>
                </a:solidFill>
              </a:rPr>
              <a:t>Chang’e</a:t>
            </a:r>
            <a:r>
              <a:rPr lang="en-US" dirty="0" smtClean="0">
                <a:solidFill>
                  <a:srgbClr val="FFFF00"/>
                </a:solidFill>
              </a:rPr>
              <a:t>-2</a:t>
            </a:r>
            <a:r>
              <a:rPr lang="en-US" sz="2400" dirty="0" smtClean="0">
                <a:solidFill>
                  <a:srgbClr val="FFFF00"/>
                </a:solidFill>
              </a:rPr>
              <a:t>	Orbiter	2010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ARTEMIS	Orbiter	2010</a:t>
            </a:r>
          </a:p>
          <a:p>
            <a:pPr>
              <a:spcBef>
                <a:spcPts val="600"/>
              </a:spcBef>
              <a:tabLst>
                <a:tab pos="2116138" algn="l"/>
                <a:tab pos="4743450" algn="l"/>
                <a:tab pos="686117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GRAIL	Orbiter	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2514600"/>
            <a:ext cx="7620000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1959-1976 = 60 Missions to the Moon by </a:t>
            </a:r>
            <a:r>
              <a:rPr lang="en-US" sz="3600" dirty="0"/>
              <a:t>the </a:t>
            </a:r>
            <a:r>
              <a:rPr lang="en-US" sz="3600" dirty="0" smtClean="0"/>
              <a:t>USA and Soviet Union (Flybys, Orbiters, Landers)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3750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LMO Lifetime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362200"/>
            <a:ext cx="4249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1800" dirty="0" smtClean="0">
                <a:solidFill>
                  <a:srgbClr val="00FFFA"/>
                </a:solidFill>
              </a:rPr>
              <a:t>Brandon et al. (2009) </a:t>
            </a:r>
            <a:r>
              <a:rPr lang="en-US" sz="1800" i="1" dirty="0" smtClean="0">
                <a:solidFill>
                  <a:srgbClr val="00FFFA"/>
                </a:solidFill>
              </a:rPr>
              <a:t>GCA</a:t>
            </a:r>
            <a:r>
              <a:rPr lang="en-US" sz="1800" dirty="0" smtClean="0">
                <a:solidFill>
                  <a:srgbClr val="00FFFA"/>
                </a:solidFill>
              </a:rPr>
              <a:t> </a:t>
            </a:r>
            <a:r>
              <a:rPr lang="en-US" sz="1800" b="1" dirty="0" smtClean="0">
                <a:solidFill>
                  <a:srgbClr val="00FFFA"/>
                </a:solidFill>
              </a:rPr>
              <a:t>73</a:t>
            </a:r>
            <a:r>
              <a:rPr lang="en-US" sz="1800" dirty="0" smtClean="0">
                <a:solidFill>
                  <a:srgbClr val="00FFFA"/>
                </a:solidFill>
              </a:rPr>
              <a:t>, 6421-6445.</a:t>
            </a:r>
          </a:p>
          <a:p>
            <a:pPr marL="465138" indent="-465138"/>
            <a:r>
              <a:rPr lang="en-US" sz="1800" dirty="0" err="1" smtClean="0">
                <a:solidFill>
                  <a:srgbClr val="00FFFA"/>
                </a:solidFill>
              </a:rPr>
              <a:t>Boyet</a:t>
            </a:r>
            <a:r>
              <a:rPr lang="en-US" sz="1800" dirty="0" smtClean="0">
                <a:solidFill>
                  <a:srgbClr val="00FFFA"/>
                </a:solidFill>
              </a:rPr>
              <a:t> &amp; Carlson (2007) </a:t>
            </a:r>
            <a:r>
              <a:rPr lang="en-US" sz="1800" i="1" dirty="0" smtClean="0">
                <a:solidFill>
                  <a:srgbClr val="00FFFA"/>
                </a:solidFill>
              </a:rPr>
              <a:t>EPSL</a:t>
            </a:r>
            <a:r>
              <a:rPr lang="en-US" sz="1800" dirty="0" smtClean="0">
                <a:solidFill>
                  <a:srgbClr val="00FFFA"/>
                </a:solidFill>
              </a:rPr>
              <a:t> </a:t>
            </a:r>
            <a:r>
              <a:rPr lang="en-US" sz="1800" b="1" dirty="0" smtClean="0">
                <a:solidFill>
                  <a:srgbClr val="00FFFA"/>
                </a:solidFill>
              </a:rPr>
              <a:t>262</a:t>
            </a:r>
            <a:r>
              <a:rPr lang="en-US" sz="1800" dirty="0" smtClean="0">
                <a:solidFill>
                  <a:srgbClr val="00FFFA"/>
                </a:solidFill>
              </a:rPr>
              <a:t>, 505-516.</a:t>
            </a:r>
            <a:endParaRPr lang="en-US" sz="1800" dirty="0">
              <a:solidFill>
                <a:srgbClr val="00FFF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38200"/>
            <a:ext cx="4092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300"/>
                </a:solidFill>
              </a:rPr>
              <a:t>229 Ma age </a:t>
            </a:r>
            <a:r>
              <a:rPr lang="en-US" dirty="0" smtClean="0">
                <a:solidFill>
                  <a:schemeClr val="bg1"/>
                </a:solidFill>
              </a:rPr>
              <a:t>(after onset of nebular condensation) means mare sources had a late </a:t>
            </a:r>
            <a:r>
              <a:rPr lang="en-US" dirty="0" err="1" smtClean="0">
                <a:solidFill>
                  <a:schemeClr val="bg1"/>
                </a:solidFill>
              </a:rPr>
              <a:t>Sm-Nd</a:t>
            </a:r>
            <a:r>
              <a:rPr lang="en-US" dirty="0" smtClean="0">
                <a:solidFill>
                  <a:schemeClr val="bg1"/>
                </a:solidFill>
              </a:rPr>
              <a:t> closure time.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4876800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EFF01"/>
                </a:solidFill>
              </a:rPr>
              <a:t>FANs</a:t>
            </a:r>
            <a:r>
              <a:rPr lang="en-US" sz="2800" dirty="0" smtClean="0">
                <a:solidFill>
                  <a:srgbClr val="FEFF01"/>
                </a:solidFill>
              </a:rPr>
              <a:t> are the only direct LMO products </a:t>
            </a:r>
            <a:r>
              <a:rPr lang="en-US" sz="2800" dirty="0" smtClean="0">
                <a:solidFill>
                  <a:schemeClr val="bg1"/>
                </a:solidFill>
              </a:rPr>
              <a:t>found in Apollo/Luna samples &amp; Lunar Meteorites.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FAN-Mg-Suite-Formation.jpg" descr="/Users/cneal/Documents/Graphics/Moon/FAN-Mg-Suite-Formation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5061993" cy="3111500"/>
          </a:xfrm>
          <a:prstGeom prst="rect">
            <a:avLst/>
          </a:prstGeom>
        </p:spPr>
      </p:pic>
      <p:pic>
        <p:nvPicPr>
          <p:cNvPr id="10" name="Brandon09_BC07-143Nd-142Nd.jpg" descr="/Users/cneal/Documents/Graphics/Moon/Brandon09_BC07-143Nd-142Nd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8" y="838200"/>
            <a:ext cx="484860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6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LMO Lifetime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954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300"/>
                </a:solidFill>
              </a:rPr>
              <a:t>FANs </a:t>
            </a:r>
            <a:r>
              <a:rPr lang="en-US" i="1" u="sng" dirty="0" smtClean="0">
                <a:solidFill>
                  <a:schemeClr val="bg1"/>
                </a:solidFill>
              </a:rPr>
              <a:t>should</a:t>
            </a:r>
            <a:r>
              <a:rPr lang="en-US" dirty="0" smtClean="0">
                <a:solidFill>
                  <a:schemeClr val="bg1"/>
                </a:solidFill>
              </a:rPr>
              <a:t> be ~4.4 Ga.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3400" y="3733800"/>
            <a:ext cx="48006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FAN 60025 = </a:t>
            </a:r>
            <a:r>
              <a:rPr lang="en-US" b="1" dirty="0" smtClean="0">
                <a:solidFill>
                  <a:srgbClr val="FFF300"/>
                </a:solidFill>
              </a:rPr>
              <a:t>4,360 ± 3 Ma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Young age requires long-lived LMO; Moon formed later than W-</a:t>
            </a:r>
            <a:r>
              <a:rPr lang="en-US" sz="2000" dirty="0" err="1" smtClean="0">
                <a:solidFill>
                  <a:schemeClr val="bg1"/>
                </a:solidFill>
              </a:rPr>
              <a:t>Hf</a:t>
            </a:r>
            <a:r>
              <a:rPr lang="en-US" sz="2000" dirty="0" smtClean="0">
                <a:solidFill>
                  <a:schemeClr val="bg1"/>
                </a:solidFill>
              </a:rPr>
              <a:t> data indicate;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FANs are not primary LMO products;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LMO did not occur.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2" name="60025.jpg" descr="/Users/cneal/Documents/Graphics/Moon/60025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114800" cy="3105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3733800"/>
            <a:ext cx="104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60025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600069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A"/>
                </a:solidFill>
              </a:rPr>
              <a:t>Borg et al. (2011) </a:t>
            </a:r>
            <a:r>
              <a:rPr lang="en-US" sz="2000" i="1" dirty="0" smtClean="0">
                <a:solidFill>
                  <a:srgbClr val="00FFFA"/>
                </a:solidFill>
              </a:rPr>
              <a:t>Nature</a:t>
            </a:r>
            <a:r>
              <a:rPr lang="en-US" sz="2000" dirty="0" smtClean="0">
                <a:solidFill>
                  <a:srgbClr val="00FFFA"/>
                </a:solidFill>
              </a:rPr>
              <a:t> </a:t>
            </a:r>
            <a:r>
              <a:rPr lang="en-US" sz="2000" b="1" dirty="0" smtClean="0">
                <a:solidFill>
                  <a:srgbClr val="00FFFA"/>
                </a:solidFill>
              </a:rPr>
              <a:t>477</a:t>
            </a:r>
            <a:r>
              <a:rPr lang="en-US" sz="2000" dirty="0" smtClean="0">
                <a:solidFill>
                  <a:srgbClr val="00FFFA"/>
                </a:solidFill>
              </a:rPr>
              <a:t>, 70-73.</a:t>
            </a:r>
          </a:p>
        </p:txBody>
      </p:sp>
      <p:pic>
        <p:nvPicPr>
          <p:cNvPr id="9" name="LPI-LMO-Crystallization.jpg" descr="/Users/cneal/Documents/Graphics/Moon/LPI-LMO-Crystallization.jpg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05156"/>
            <a:ext cx="6595376" cy="29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349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-25063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Non-Destructive Recognition </a:t>
            </a:r>
          </a:p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of Impact Melts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FF00"/>
                </a:solidFill>
              </a:rPr>
              <a:t>Textures used through quantitative petrography to distinguish impct melts from pristine basalts.</a:t>
            </a:r>
          </a:p>
          <a:p>
            <a:r>
              <a:rPr lang="en-US" sz="1800">
                <a:solidFill>
                  <a:srgbClr val="FFFF00"/>
                </a:solidFill>
              </a:rPr>
              <a:t>Crystal size distributions of olivine and plagioclase.</a:t>
            </a:r>
          </a:p>
        </p:txBody>
      </p:sp>
      <p:pic>
        <p:nvPicPr>
          <p:cNvPr id="6" name="14072ppl-1.jpg" descr="/Users/cneal/Documents/Office Files/Word Files/Research Files/Abstracts/LPSC 42/14072ppl-1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828799" y="5713899"/>
            <a:ext cx="859663" cy="10220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14276-All-ppl.psd" descr="/Users/cneal/Documents/Office Files/Word Files/Research Files/Abstracts/LPSC 42/14276-All-ppl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713898"/>
            <a:ext cx="1371600" cy="10220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12038-PPL.psd" descr="/Users/cneal/Documents/Office Files/Word Files/Research Files/Abstracts/LPSC 42/12038-PPL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599" y="5713636"/>
            <a:ext cx="1138035" cy="10247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1602-1.psd" descr="/Volumes/Mac Backup/Word Files/Research Files/Abstracts/LPSC 36/1602-1.ps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5715000"/>
            <a:ext cx="1360269" cy="101065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2400" y="1981200"/>
            <a:ext cx="4191000" cy="323165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Method</a:t>
            </a:r>
          </a:p>
          <a:p>
            <a:pPr marL="344488" indent="-344488">
              <a:spcAft>
                <a:spcPts val="18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Samples exhibit a variety of plagioclase CSD profiles. Focus on the steepest slopes </a:t>
            </a:r>
            <a:r>
              <a:rPr lang="en-US" sz="16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≤0.4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mm for olivine,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≥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cs typeface="Arial"/>
              </a:rPr>
              <a:t>0.3 </a:t>
            </a:r>
            <a:r>
              <a:rPr lang="en-US" sz="1600" b="1" dirty="0">
                <a:solidFill>
                  <a:srgbClr val="000000"/>
                </a:solidFill>
                <a:latin typeface="Arial"/>
                <a:cs typeface="Arial"/>
              </a:rPr>
              <a:t>mm for plagioclase;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) of CSDs. </a:t>
            </a:r>
          </a:p>
          <a:p>
            <a:pPr marL="344488" indent="-344488">
              <a:spcAft>
                <a:spcPts val="18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Calculate slope within this range only using size bins that show increasing population density. </a:t>
            </a:r>
          </a:p>
          <a:p>
            <a:pPr marL="344488" indent="-344488">
              <a:spcAft>
                <a:spcPts val="180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The intercept of the slope with the y-axis [</a:t>
            </a:r>
            <a:r>
              <a:rPr lang="en-US" sz="1600" b="1" dirty="0" err="1">
                <a:latin typeface="Arial"/>
                <a:cs typeface="Arial"/>
              </a:rPr>
              <a:t>ln</a:t>
            </a:r>
            <a:r>
              <a:rPr lang="en-US" sz="1600" b="1" dirty="0">
                <a:latin typeface="Arial"/>
                <a:cs typeface="Arial"/>
              </a:rPr>
              <a:t>(</a:t>
            </a:r>
            <a:r>
              <a:rPr lang="en-US" sz="1600" b="1" dirty="0" err="1">
                <a:latin typeface="Arial"/>
                <a:cs typeface="Arial"/>
              </a:rPr>
              <a:t>n</a:t>
            </a:r>
            <a:r>
              <a:rPr lang="en-US" sz="1600" b="1" baseline="30000" dirty="0" err="1">
                <a:latin typeface="Arial"/>
                <a:cs typeface="Arial"/>
              </a:rPr>
              <a:t>O</a:t>
            </a:r>
            <a:r>
              <a:rPr lang="en-US" sz="1600" b="1" dirty="0">
                <a:latin typeface="Arial"/>
                <a:cs typeface="Arial"/>
              </a:rPr>
              <a:t>) or nucleation density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] was calculated using the same data.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lagioclase_slope-int.jpg" descr="/Users/cneal/Documents/Office Files/Word Files/Research Files/PAPERS/Impacts-CSDs/plagioclase_slope-int.jpg"/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5862"/>
            <a:ext cx="2590800" cy="296593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5" name="Olivine-CSDs.jpg" descr="/Users/cneal/Desktop/Olivine-CSDs.jpg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856762"/>
            <a:ext cx="2582177" cy="29083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419600" y="2590800"/>
            <a:ext cx="213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Neal et al. (2013) </a:t>
            </a:r>
            <a:r>
              <a:rPr lang="en-US" sz="1600" dirty="0" err="1" smtClean="0">
                <a:solidFill>
                  <a:srgbClr val="FFFFFF"/>
                </a:solidFill>
              </a:rPr>
              <a:t>MaPS</a:t>
            </a:r>
            <a:r>
              <a:rPr lang="en-US" sz="1600" dirty="0" smtClean="0">
                <a:solidFill>
                  <a:srgbClr val="FFFFFF"/>
                </a:solidFill>
              </a:rPr>
              <a:t> (in prep.)</a:t>
            </a:r>
          </a:p>
          <a:p>
            <a:pPr>
              <a:spcBef>
                <a:spcPts val="120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Roberts &amp; Neal (2013) 44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LPSC, #2570;</a:t>
            </a:r>
          </a:p>
          <a:p>
            <a:pPr>
              <a:spcBef>
                <a:spcPts val="1200"/>
              </a:spcBef>
            </a:pPr>
            <a:r>
              <a:rPr lang="en-US" sz="1600" dirty="0">
                <a:solidFill>
                  <a:schemeClr val="bg1"/>
                </a:solidFill>
              </a:rPr>
              <a:t>Neal et al. (2011) 42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 LPSC, #</a:t>
            </a:r>
            <a:r>
              <a:rPr lang="en-US" sz="1600" dirty="0" smtClean="0">
                <a:solidFill>
                  <a:schemeClr val="bg1"/>
                </a:solidFill>
              </a:rPr>
              <a:t>2668.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200400" y="-25063"/>
            <a:ext cx="5943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Discovery of  “Skylights”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" y="26358"/>
            <a:ext cx="3352800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838200"/>
            <a:ext cx="177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Mare </a:t>
            </a:r>
            <a:r>
              <a:rPr lang="en-US" dirty="0" err="1" smtClean="0">
                <a:solidFill>
                  <a:srgbClr val="FFFF00"/>
                </a:solidFill>
              </a:rPr>
              <a:t>Inginii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6414"/>
            <a:ext cx="9144000" cy="3634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114800" y="6553200"/>
            <a:ext cx="18288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6019800"/>
            <a:ext cx="155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52400" y="6400800"/>
            <a:ext cx="838200" cy="152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5943600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50 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7600" y="18288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Robinson et al. (2012) </a:t>
            </a:r>
            <a:r>
              <a:rPr lang="en-US" i="1" dirty="0" smtClean="0">
                <a:solidFill>
                  <a:srgbClr val="FFFFFF"/>
                </a:solidFill>
              </a:rPr>
              <a:t>Planetary &amp; Space Science </a:t>
            </a:r>
            <a:r>
              <a:rPr lang="en-US" b="1" dirty="0" smtClean="0">
                <a:solidFill>
                  <a:srgbClr val="FFFFFF"/>
                </a:solidFill>
              </a:rPr>
              <a:t>69</a:t>
            </a:r>
            <a:r>
              <a:rPr lang="en-US" dirty="0" smtClean="0">
                <a:solidFill>
                  <a:srgbClr val="FFFFFF"/>
                </a:solidFill>
              </a:rPr>
              <a:t>, 18-27.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57200" y="2992438"/>
            <a:ext cx="1300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Surveyor 1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6694488" y="2990850"/>
            <a:ext cx="130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Surveyor 3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3716338" y="4700588"/>
            <a:ext cx="130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Surveyor 5</a:t>
            </a: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6692900" y="6213475"/>
            <a:ext cx="130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Surveyor 6</a:t>
            </a:r>
          </a:p>
        </p:txBody>
      </p:sp>
      <p:sp>
        <p:nvSpPr>
          <p:cNvPr id="21511" name="TextBox 6"/>
          <p:cNvSpPr txBox="1">
            <a:spLocks noChangeArrowheads="1"/>
          </p:cNvSpPr>
          <p:nvPr/>
        </p:nvSpPr>
        <p:spPr bwMode="auto">
          <a:xfrm>
            <a:off x="457200" y="6213475"/>
            <a:ext cx="130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Surveyor 7</a:t>
            </a:r>
          </a:p>
        </p:txBody>
      </p:sp>
      <p:pic>
        <p:nvPicPr>
          <p:cNvPr id="21512" name="Picture 7" descr="M102443995L_S1_100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04850"/>
            <a:ext cx="2286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8" descr="M106726943L_S5_50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414588"/>
            <a:ext cx="2286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9" descr="M117501284L_S6_50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890963"/>
            <a:ext cx="2286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0" descr="M152952815R_S7_50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27475"/>
            <a:ext cx="2286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1" descr="M137699517L_s3_100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641350"/>
            <a:ext cx="228600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-2506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LROC  Images  of  Apollo-</a:t>
            </a: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E</a:t>
            </a:r>
            <a:r>
              <a:rPr lang="en-US" sz="30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ra  Landings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-25063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Rediscovery of Lunokhod 1 and Lunar Laser </a:t>
            </a:r>
            <a:r>
              <a:rPr lang="en-US" sz="30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Ranging</a:t>
            </a:r>
          </a:p>
          <a:p>
            <a:pPr algn="ctr">
              <a:defRPr/>
            </a:pPr>
            <a:r>
              <a:rPr lang="en-US" sz="30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March 2010 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3" name="Lunakhod1-found-LROC.jpg" descr="/Users/cneal/Documents/Graphics/Moon/Lunakhod1-found-LROC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52400" y="3200400"/>
            <a:ext cx="3505200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9659" y="522242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1" descr="lander_lookingea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7" y="5334000"/>
            <a:ext cx="5268913" cy="133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luna17_lan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362200" cy="2362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33400" y="1828800"/>
            <a:ext cx="590550" cy="12541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L1_ano_s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85800"/>
            <a:ext cx="2235200" cy="4470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0" y="2057400"/>
            <a:ext cx="3196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Murphy et al. (2011)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Icarus 211, 1103-1108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LROC  @  </a:t>
            </a:r>
            <a:r>
              <a:rPr lang="en-US" sz="48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Apollo Sites</a:t>
            </a:r>
            <a:endParaRPr lang="en-US" sz="48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2" name="Apollo 11 Landing Site.tif" descr="/Users/cneal/Documents/Graphics/Moon/LROC Images/Apollo 11 Landing Site.tif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7" y="990600"/>
            <a:ext cx="4038600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447800"/>
            <a:ext cx="145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Apollo 11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Apollo 17 Landing Site.tif" descr="/Users/cneal/Documents/Graphics/Moon/LROC Images/Apollo 17 Landing Site.tif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133600"/>
            <a:ext cx="4444444" cy="4444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8200" y="2438400"/>
            <a:ext cx="1480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Apollo 17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8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GRAIL Mission Results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381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Data from 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Gravity Recovery And Interior Laboratory (GRAIL) mission has produced the  highest resolution gravity map of the Moon to date (spherical harmonic and degree 420).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377" y="985253"/>
            <a:ext cx="5111612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495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Zuber</a:t>
            </a:r>
            <a:r>
              <a:rPr lang="en-US" dirty="0" smtClean="0">
                <a:solidFill>
                  <a:schemeClr val="bg1"/>
                </a:solidFill>
              </a:rPr>
              <a:t> et al. (2013) </a:t>
            </a:r>
            <a:r>
              <a:rPr lang="en-US" i="1" dirty="0" smtClean="0">
                <a:solidFill>
                  <a:schemeClr val="bg1"/>
                </a:solidFill>
              </a:rPr>
              <a:t>Science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339</a:t>
            </a:r>
            <a:r>
              <a:rPr lang="en-US" dirty="0" smtClean="0">
                <a:solidFill>
                  <a:schemeClr val="bg1"/>
                </a:solidFill>
              </a:rPr>
              <a:t>, 668-671.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5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GRAIL Mission Results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Bulk density of lunar highlands is lower than assumed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(2550 kg m</a:t>
            </a:r>
            <a:r>
              <a:rPr lang="en-US" baseline="30000" dirty="0" smtClean="0">
                <a:solidFill>
                  <a:srgbClr val="FFFF00"/>
                </a:solidFill>
              </a:rPr>
              <a:t>-3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Average crustal thickness = 34-43 km.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Wieczorek13_CrustThicknessMap.jpg" descr="/Users/cneal/Documents/Graphics/Moon/Moon Maps/Wieczorek13_CrustThicknessMap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6279372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048000"/>
            <a:ext cx="243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Wieczorek</a:t>
            </a:r>
            <a:r>
              <a:rPr lang="en-US" dirty="0" smtClean="0">
                <a:solidFill>
                  <a:schemeClr val="bg1"/>
                </a:solidFill>
              </a:rPr>
              <a:t> et al. (2013) </a:t>
            </a:r>
            <a:r>
              <a:rPr lang="en-US" i="1" dirty="0" smtClean="0">
                <a:solidFill>
                  <a:schemeClr val="bg1"/>
                </a:solidFill>
              </a:rPr>
              <a:t>Science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339</a:t>
            </a:r>
            <a:r>
              <a:rPr lang="en-US" dirty="0" smtClean="0">
                <a:solidFill>
                  <a:schemeClr val="bg1"/>
                </a:solidFill>
              </a:rPr>
              <a:t>, 671-675.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5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GRAIL Mission Results</a:t>
            </a:r>
            <a:endParaRPr lang="en-US" sz="44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19200"/>
            <a:ext cx="7322057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7071" y="1600200"/>
            <a:ext cx="1394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Bouger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Anomaly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0871" y="3283803"/>
            <a:ext cx="1793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Topography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(LOLA)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6319" y="2983468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Crisium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2996624"/>
            <a:ext cx="1752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E</a:t>
            </a:r>
            <a:r>
              <a:rPr lang="en-US" sz="1600" dirty="0" err="1" smtClean="0">
                <a:solidFill>
                  <a:srgbClr val="FFFFFF"/>
                </a:solidFill>
              </a:rPr>
              <a:t>ötvös</a:t>
            </a:r>
            <a:r>
              <a:rPr lang="en-US" sz="1600" dirty="0" smtClean="0">
                <a:solidFill>
                  <a:srgbClr val="FFFFFF"/>
                </a:solidFill>
              </a:rPr>
              <a:t> &amp; Roche Craters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0292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Identification of large dike intrusions (Linear Gravity Anomalies – LGAs).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Andrews-Hanna13_LGA-Map.jpg" descr="/Users/cneal/Documents/Graphics/Moon/Moon Maps/Andrews-Hanna13_LGA-Map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866009"/>
            <a:ext cx="3571720" cy="1991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762000"/>
            <a:ext cx="6735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LGA-1           LGA-2           LGA-3           LGA-4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9436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Andrews-Hanna et al. (2013) </a:t>
            </a:r>
            <a:r>
              <a:rPr lang="en-US" i="1" dirty="0" smtClean="0">
                <a:solidFill>
                  <a:schemeClr val="bg1"/>
                </a:solidFill>
              </a:rPr>
              <a:t>Science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339</a:t>
            </a:r>
            <a:r>
              <a:rPr lang="en-US" dirty="0" smtClean="0">
                <a:solidFill>
                  <a:schemeClr val="bg1"/>
                </a:solidFill>
              </a:rPr>
              <a:t>, 675-678.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7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0" y="-744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Moon Origin</a:t>
            </a:r>
            <a:endParaRPr lang="en-US" sz="44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00200"/>
            <a:ext cx="2698651" cy="4369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" y="3429000"/>
            <a:ext cx="343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420" y="2667000"/>
            <a:ext cx="3092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FFFF"/>
                </a:solidFill>
              </a:rPr>
              <a:t>Cük</a:t>
            </a:r>
            <a:r>
              <a:rPr lang="en-US" sz="2000" dirty="0" smtClean="0">
                <a:solidFill>
                  <a:srgbClr val="FFFFFF"/>
                </a:solidFill>
              </a:rPr>
              <a:t> &amp; Stewart (2012) Science  338, 1047-1052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95400"/>
            <a:ext cx="365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Impact into spinning Earth ejects Earth mantle material to form the Moon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838200"/>
            <a:ext cx="281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Canup</a:t>
            </a:r>
            <a:r>
              <a:rPr lang="en-US" sz="2000" dirty="0" smtClean="0">
                <a:solidFill>
                  <a:schemeClr val="bg1"/>
                </a:solidFill>
              </a:rPr>
              <a:t> (2012) Science 338, 1052-1057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027003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Homogenization of ejected material in debris disk explains isotopic similarities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0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ding Sites Terrane Map.psd" descr="/Users/cneal/Documents/Graphics/Moon/Landing Sites Terrane Map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0338"/>
            <a:ext cx="3913188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77913" y="6102350"/>
            <a:ext cx="27654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latin typeface="Calibri" charset="0"/>
              </a:rPr>
              <a:t>Jolliff et al. (2000) JGR 105, 4197</a:t>
            </a:r>
          </a:p>
        </p:txBody>
      </p:sp>
      <p:pic>
        <p:nvPicPr>
          <p:cNvPr id="4" name="Asia-Apollo.jpg" descr="/Users/cneal/Documents/Graphics/Moon/Asia-Apoll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We have </a:t>
            </a:r>
            <a:r>
              <a:rPr lang="en-US" sz="3000" b="1" u="sng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NOT</a:t>
            </a: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  “been there-done that”!!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6" name="USA-Apollo-Sites-Map.jpg" descr="/Users/cneal/Documents/Graphics/Moon/Apollo on Earth/USA-Apollo-Sites-Map.jp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25015"/>
            <a:ext cx="3924593" cy="2511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0" y="1524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We have </a:t>
            </a:r>
            <a:r>
              <a:rPr lang="en-US" sz="3000" b="1" u="sng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NOT</a:t>
            </a:r>
            <a:r>
              <a:rPr lang="en-US" sz="3000" b="1" dirty="0">
                <a:solidFill>
                  <a:srgbClr val="FF060F"/>
                </a:solidFill>
                <a:effectLst>
                  <a:outerShdw dist="50800" dir="2700000" algn="tl">
                    <a:schemeClr val="bg1"/>
                  </a:outerShdw>
                </a:effectLst>
                <a:latin typeface="Rockwell Extra Bold"/>
                <a:cs typeface="Rockwell Extra Bold"/>
              </a:rPr>
              <a:t>  “been there-done that”!!</a:t>
            </a:r>
            <a:endParaRPr lang="en-US" sz="3000" dirty="0">
              <a:effectLst>
                <a:outerShdw dist="50800" dir="2700000" algn="tl">
                  <a:schemeClr val="bg1"/>
                </a:outerShdw>
              </a:effectLst>
              <a:latin typeface="Rockwell Extra Bold"/>
              <a:cs typeface="Rockwell Extra Bold"/>
            </a:endParaRPr>
          </a:p>
        </p:txBody>
      </p:sp>
      <p:pic>
        <p:nvPicPr>
          <p:cNvPr id="3" name="Picture 4" descr="a11_w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03325"/>
            <a:ext cx="70993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1295400"/>
            <a:ext cx="668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Apollo 11 at Washington National Monument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76200" y="0"/>
            <a:ext cx="9067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Future  Moon  Missions</a:t>
            </a:r>
            <a:endParaRPr lang="en-US" sz="44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736" y="728516"/>
            <a:ext cx="8820264" cy="6063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116138" algn="l"/>
                <a:tab pos="5370513" algn="l"/>
                <a:tab pos="7316788" algn="l"/>
              </a:tabLst>
            </a:pPr>
            <a:r>
              <a:rPr lang="en-US" sz="2800" b="1" dirty="0" smtClean="0">
                <a:solidFill>
                  <a:srgbClr val="FFF7D5"/>
                </a:solidFill>
              </a:rPr>
              <a:t>COUNTRY	NAME	TYPE	YEAR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China	</a:t>
            </a:r>
            <a:r>
              <a:rPr lang="en-US" sz="2400" dirty="0" err="1" smtClean="0">
                <a:solidFill>
                  <a:srgbClr val="FFFF00"/>
                </a:solidFill>
              </a:rPr>
              <a:t>Chang’e</a:t>
            </a:r>
            <a:r>
              <a:rPr lang="en-US" sz="2400" dirty="0" smtClean="0">
                <a:solidFill>
                  <a:srgbClr val="FFFF00"/>
                </a:solidFill>
              </a:rPr>
              <a:t> 3	Lander	2013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USA	LADEE	Orbiter	2013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dirty="0">
                <a:solidFill>
                  <a:srgbClr val="FFFF00"/>
                </a:solidFill>
              </a:rPr>
              <a:t>Private	GLXP	Landers	2014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dirty="0">
                <a:solidFill>
                  <a:srgbClr val="FFFF00"/>
                </a:solidFill>
              </a:rPr>
              <a:t>China	</a:t>
            </a:r>
            <a:r>
              <a:rPr lang="en-US" dirty="0" err="1">
                <a:solidFill>
                  <a:srgbClr val="FFFF00"/>
                </a:solidFill>
              </a:rPr>
              <a:t>Chang’e</a:t>
            </a:r>
            <a:r>
              <a:rPr lang="en-US" dirty="0">
                <a:solidFill>
                  <a:srgbClr val="FFFF00"/>
                </a:solidFill>
              </a:rPr>
              <a:t> 4	</a:t>
            </a:r>
            <a:r>
              <a:rPr lang="en-US" dirty="0" smtClean="0">
                <a:solidFill>
                  <a:srgbClr val="FFFF00"/>
                </a:solidFill>
              </a:rPr>
              <a:t>Lander	2015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India</a:t>
            </a:r>
            <a:r>
              <a:rPr lang="en-US" sz="2400" dirty="0" smtClean="0">
                <a:solidFill>
                  <a:srgbClr val="FFFF00"/>
                </a:solidFill>
              </a:rPr>
              <a:t>	Chandrayaan-2	Lander	2015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Russia	Luna 25	Lander	2015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Russia	</a:t>
            </a:r>
            <a:r>
              <a:rPr lang="en-US" sz="2400" dirty="0" smtClean="0">
                <a:solidFill>
                  <a:srgbClr val="FFFF00"/>
                </a:solidFill>
              </a:rPr>
              <a:t>Luna 26</a:t>
            </a:r>
            <a:r>
              <a:rPr lang="en-US" sz="2400" dirty="0" smtClean="0">
                <a:solidFill>
                  <a:srgbClr val="FFFF00"/>
                </a:solidFill>
              </a:rPr>
              <a:t>	Orbiter	2016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Russia/India	Luna 27	Lander/Rover	</a:t>
            </a:r>
            <a:r>
              <a:rPr lang="en-US" sz="2400" dirty="0" smtClean="0">
                <a:solidFill>
                  <a:srgbClr val="FFFF00"/>
                </a:solidFill>
              </a:rPr>
              <a:t>2017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dirty="0" smtClean="0">
                <a:solidFill>
                  <a:srgbClr val="FFFF00"/>
                </a:solidFill>
              </a:rPr>
              <a:t>USA	Resource Prospector	Lander/Rover	2018</a:t>
            </a:r>
            <a:endParaRPr lang="en-US" sz="2400" dirty="0" smtClean="0">
              <a:solidFill>
                <a:srgbClr val="FFFF00"/>
              </a:solidFill>
            </a:endParaRP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Russia</a:t>
            </a:r>
            <a:r>
              <a:rPr lang="en-US" sz="2400" dirty="0" smtClean="0">
                <a:solidFill>
                  <a:srgbClr val="FFFF00"/>
                </a:solidFill>
              </a:rPr>
              <a:t>	Luna 28	</a:t>
            </a:r>
            <a:r>
              <a:rPr lang="en-US" sz="2400" dirty="0" err="1" smtClean="0">
                <a:solidFill>
                  <a:srgbClr val="FFFF00"/>
                </a:solidFill>
              </a:rPr>
              <a:t>Cryo</a:t>
            </a:r>
            <a:r>
              <a:rPr lang="en-US" sz="2400" dirty="0" smtClean="0">
                <a:solidFill>
                  <a:srgbClr val="FFFF00"/>
                </a:solidFill>
              </a:rPr>
              <a:t> SR	2019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Russia	</a:t>
            </a:r>
            <a:r>
              <a:rPr lang="en-US" sz="2400" dirty="0" err="1" smtClean="0">
                <a:solidFill>
                  <a:srgbClr val="FFFF00"/>
                </a:solidFill>
              </a:rPr>
              <a:t>Lunokhod</a:t>
            </a:r>
            <a:r>
              <a:rPr lang="en-US" sz="2400" dirty="0" smtClean="0">
                <a:solidFill>
                  <a:srgbClr val="FFFF00"/>
                </a:solidFill>
              </a:rPr>
              <a:t> 3	Rover	2020?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Japan	SELENE-2	Lander	2018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China	</a:t>
            </a:r>
            <a:r>
              <a:rPr lang="en-US" sz="2400" dirty="0" err="1" smtClean="0">
                <a:solidFill>
                  <a:srgbClr val="FFFF00"/>
                </a:solidFill>
              </a:rPr>
              <a:t>Chang’e</a:t>
            </a:r>
            <a:r>
              <a:rPr lang="en-US" sz="2400" dirty="0" smtClean="0">
                <a:solidFill>
                  <a:srgbClr val="FFFF00"/>
                </a:solidFill>
              </a:rPr>
              <a:t> 5	Lander	2017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South </a:t>
            </a:r>
            <a:r>
              <a:rPr lang="en-US" sz="2400" dirty="0" smtClean="0">
                <a:solidFill>
                  <a:srgbClr val="FFFF00"/>
                </a:solidFill>
              </a:rPr>
              <a:t>Korea	Moon Orbiter	Orbiter	2020</a:t>
            </a:r>
          </a:p>
          <a:p>
            <a:pPr>
              <a:tabLst>
                <a:tab pos="2116138" algn="l"/>
                <a:tab pos="5370513" algn="l"/>
                <a:tab pos="7426325" algn="l"/>
              </a:tabLst>
            </a:pPr>
            <a:r>
              <a:rPr lang="en-US" sz="2400" dirty="0" smtClean="0">
                <a:solidFill>
                  <a:srgbClr val="FFFF00"/>
                </a:solidFill>
              </a:rPr>
              <a:t>South Korea	Moon Lander	Lander	2025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76200" y="152400"/>
            <a:ext cx="9067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Non-Representivity of Apollo Sites</a:t>
            </a:r>
            <a:endParaRPr lang="en-US" sz="32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29391" name="Picture 15" descr="Macintosh HD:Applications:Microsoft Office 2004:Office Files:Word Files:Research Files:PROPOSALS:LuSeN Mission:NASA-MQ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1295400"/>
            <a:ext cx="267001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392" name="Picture 16" descr="Macintosh HD:Applications:Microsoft Office 2004:Office Files:Word Files:Research Files:PROPOSALS:LuSeN Mission:NASA-MQ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1" y="2682126"/>
            <a:ext cx="2667000" cy="158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93" name="Rectangle 17"/>
          <p:cNvSpPr>
            <a:spLocks noChangeArrowheads="1"/>
          </p:cNvSpPr>
          <p:nvPr/>
        </p:nvSpPr>
        <p:spPr bwMode="auto">
          <a:xfrm>
            <a:off x="0" y="685800"/>
            <a:ext cx="27721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Lunar Terranes</a:t>
            </a:r>
            <a:endParaRPr lang="en-US" sz="2800" b="1" dirty="0">
              <a:solidFill>
                <a:srgbClr val="FFFF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9394" name="Text Box 18"/>
          <p:cNvSpPr txBox="1">
            <a:spLocks noChangeArrowheads="1"/>
          </p:cNvSpPr>
          <p:nvPr/>
        </p:nvSpPr>
        <p:spPr bwMode="auto">
          <a:xfrm>
            <a:off x="2438400" y="804446"/>
            <a:ext cx="365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[Jolliff et al. (2000) </a:t>
            </a:r>
            <a:r>
              <a:rPr lang="en-US" sz="1600" i="1">
                <a:solidFill>
                  <a:schemeClr val="bg1"/>
                </a:solidFill>
              </a:rPr>
              <a:t>JGR</a:t>
            </a:r>
            <a:r>
              <a:rPr lang="en-US" sz="1600" b="1">
                <a:solidFill>
                  <a:schemeClr val="bg1"/>
                </a:solidFill>
              </a:rPr>
              <a:t> 105</a:t>
            </a:r>
            <a:r>
              <a:rPr lang="en-US" sz="1600">
                <a:solidFill>
                  <a:schemeClr val="bg1"/>
                </a:solidFill>
              </a:rPr>
              <a:t>, 4197]</a:t>
            </a:r>
            <a:endParaRPr lang="en-US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" name="Landing Sites Terrane Map.psd" descr="/Users/cneal/Documents/Graphics/Moon/Landing Sites Terrane Map.psd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1295400"/>
            <a:ext cx="2504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iguereA.psd" descr="/Users/cneal/Documents/Graphics/Moon/Germany/GiguereA.ps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648200"/>
            <a:ext cx="5643562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5962" y="6273800"/>
            <a:ext cx="2692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/>
              <a:t>Giguere et al. (2000) MaPS 35, 193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1295400"/>
            <a:ext cx="3810000" cy="1646605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8275" indent="-16827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1" dirty="0">
                <a:solidFill>
                  <a:srgbClr val="02FFF0"/>
                </a:solidFill>
                <a:effectLst>
                  <a:outerShdw dist="50800" dir="2700000">
                    <a:srgbClr val="000000"/>
                  </a:outerShdw>
                </a:effectLst>
              </a:rPr>
              <a:t>Apollo sites close to </a:t>
            </a:r>
            <a:r>
              <a:rPr lang="en-US" b="1" dirty="0" err="1">
                <a:solidFill>
                  <a:srgbClr val="02FFF0"/>
                </a:solidFill>
                <a:effectLst>
                  <a:outerShdw dist="50800" dir="2700000">
                    <a:srgbClr val="000000"/>
                  </a:outerShdw>
                </a:effectLst>
              </a:rPr>
              <a:t>terrane</a:t>
            </a:r>
            <a:r>
              <a:rPr lang="en-US" b="1" dirty="0">
                <a:solidFill>
                  <a:srgbClr val="02FFF0"/>
                </a:solidFill>
                <a:effectLst>
                  <a:outerShdw dist="50800" dir="2700000">
                    <a:srgbClr val="000000"/>
                  </a:outerShdw>
                </a:effectLst>
              </a:rPr>
              <a:t> boundaries.</a:t>
            </a:r>
          </a:p>
          <a:p>
            <a:pPr marL="168275" indent="-16827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dist="50800" dir="2700000">
                    <a:srgbClr val="000000"/>
                  </a:outerShdw>
                </a:effectLst>
              </a:rPr>
              <a:t>Samples contain PKT signature.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38800" y="4157008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/>
              <a:buChar char="•"/>
            </a:pPr>
            <a:r>
              <a:rPr lang="en-US" b="1" dirty="0">
                <a:solidFill>
                  <a:srgbClr val="02FFF0"/>
                </a:solidFill>
                <a:effectLst>
                  <a:outerShdw dist="50800" dir="2700000">
                    <a:srgbClr val="000000"/>
                  </a:outerShdw>
                </a:effectLst>
              </a:rPr>
              <a:t>Apollo sample collection is not representative of the lunar compositional diversity</a:t>
            </a:r>
            <a:r>
              <a:rPr lang="en-US" b="1" dirty="0" smtClean="0">
                <a:solidFill>
                  <a:srgbClr val="02FFF0"/>
                </a:solidFill>
                <a:effectLst>
                  <a:outerShdw dist="50800" dir="2700000">
                    <a:srgbClr val="00000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206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93" grpId="0" autoUpdateAnimBg="0"/>
      <p:bldP spid="229394" grpId="0" autoUpdateAnimBg="0"/>
      <p:bldP spid="9" grpId="0" animBg="1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7" descr=":::PAPERS:Geotimes Paper:Apollo_PSE_map.ps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3741738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dirty="0">
                <a:solidFill>
                  <a:srgbClr val="FF0C06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Reinterpretation of the Apollo Seismic </a:t>
            </a:r>
            <a:r>
              <a:rPr lang="en-US" sz="3800" dirty="0" smtClean="0">
                <a:solidFill>
                  <a:srgbClr val="FF0C06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Data + GRAIL Data</a:t>
            </a:r>
            <a:endParaRPr lang="en-US" sz="3800" dirty="0">
              <a:solidFill>
                <a:srgbClr val="FF0C06"/>
              </a:solidFill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1295400"/>
            <a:ext cx="4953000" cy="1815882"/>
          </a:xfrm>
          <a:prstGeom prst="rect">
            <a:avLst/>
          </a:prstGeom>
          <a:noFill/>
          <a:ln w="25400">
            <a:solidFill>
              <a:srgbClr val="00FFF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FFFA"/>
                </a:solidFill>
              </a:rPr>
              <a:t>Thinning of the nearside crust!</a:t>
            </a:r>
          </a:p>
          <a:p>
            <a:pPr>
              <a:tabLst>
                <a:tab pos="4745038" algn="r"/>
              </a:tabLst>
            </a:pPr>
            <a:r>
              <a:rPr lang="en-US" sz="1800" dirty="0" err="1">
                <a:solidFill>
                  <a:schemeClr val="bg1"/>
                </a:solidFill>
              </a:rPr>
              <a:t>Toksoz</a:t>
            </a:r>
            <a:r>
              <a:rPr lang="en-US" sz="1800" dirty="0">
                <a:solidFill>
                  <a:schemeClr val="bg1"/>
                </a:solidFill>
              </a:rPr>
              <a:t> et al. (</a:t>
            </a:r>
            <a:r>
              <a:rPr lang="en-US" sz="1800" dirty="0" smtClean="0">
                <a:solidFill>
                  <a:schemeClr val="bg1"/>
                </a:solidFill>
              </a:rPr>
              <a:t>1972) </a:t>
            </a:r>
            <a:r>
              <a:rPr lang="en-US" sz="1800" i="1" dirty="0">
                <a:solidFill>
                  <a:schemeClr val="bg1"/>
                </a:solidFill>
              </a:rPr>
              <a:t>Sci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b="1" dirty="0" smtClean="0">
                <a:solidFill>
                  <a:schemeClr val="bg1"/>
                </a:solidFill>
              </a:rPr>
              <a:t>176</a:t>
            </a:r>
            <a:r>
              <a:rPr lang="en-US" sz="1800" dirty="0">
                <a:solidFill>
                  <a:schemeClr val="bg1"/>
                </a:solidFill>
              </a:rPr>
              <a:t>	60-65 km</a:t>
            </a:r>
          </a:p>
          <a:p>
            <a:pPr>
              <a:tabLst>
                <a:tab pos="4745038" algn="r"/>
              </a:tabLst>
            </a:pPr>
            <a:r>
              <a:rPr lang="en-US" sz="1800" dirty="0">
                <a:solidFill>
                  <a:schemeClr val="bg1"/>
                </a:solidFill>
              </a:rPr>
              <a:t>Khan &amp; </a:t>
            </a:r>
            <a:r>
              <a:rPr lang="en-US" sz="1800" dirty="0" err="1">
                <a:solidFill>
                  <a:schemeClr val="bg1"/>
                </a:solidFill>
              </a:rPr>
              <a:t>Mosegaard</a:t>
            </a:r>
            <a:r>
              <a:rPr lang="en-US" sz="1800" dirty="0">
                <a:solidFill>
                  <a:schemeClr val="bg1"/>
                </a:solidFill>
              </a:rPr>
              <a:t> (2002</a:t>
            </a:r>
            <a:r>
              <a:rPr lang="en-US" sz="1800" dirty="0" smtClean="0">
                <a:solidFill>
                  <a:schemeClr val="bg1"/>
                </a:solidFill>
              </a:rPr>
              <a:t>) </a:t>
            </a:r>
            <a:r>
              <a:rPr lang="en-US" sz="1800" i="1" dirty="0" smtClean="0">
                <a:solidFill>
                  <a:schemeClr val="bg1"/>
                </a:solidFill>
              </a:rPr>
              <a:t>JGR </a:t>
            </a:r>
            <a:r>
              <a:rPr lang="en-US" sz="1800" b="1" dirty="0" smtClean="0">
                <a:solidFill>
                  <a:schemeClr val="bg1"/>
                </a:solidFill>
              </a:rPr>
              <a:t>107</a:t>
            </a:r>
            <a:r>
              <a:rPr lang="en-US" sz="1800" dirty="0">
                <a:solidFill>
                  <a:schemeClr val="bg1"/>
                </a:solidFill>
              </a:rPr>
              <a:t>	45 km</a:t>
            </a:r>
          </a:p>
          <a:p>
            <a:pPr>
              <a:tabLst>
                <a:tab pos="4745038" algn="r"/>
              </a:tabLst>
            </a:pPr>
            <a:r>
              <a:rPr lang="en-US" sz="1800" dirty="0" err="1">
                <a:solidFill>
                  <a:schemeClr val="bg1"/>
                </a:solidFill>
              </a:rPr>
              <a:t>Lognonné</a:t>
            </a:r>
            <a:r>
              <a:rPr lang="en-US" sz="1800" dirty="0">
                <a:solidFill>
                  <a:schemeClr val="bg1"/>
                </a:solidFill>
              </a:rPr>
              <a:t> et al. (2003</a:t>
            </a:r>
            <a:r>
              <a:rPr lang="en-US" sz="1800" dirty="0" smtClean="0">
                <a:solidFill>
                  <a:schemeClr val="bg1"/>
                </a:solidFill>
              </a:rPr>
              <a:t>) </a:t>
            </a:r>
            <a:r>
              <a:rPr lang="en-US" sz="1800" i="1" dirty="0">
                <a:solidFill>
                  <a:schemeClr val="bg1"/>
                </a:solidFill>
              </a:rPr>
              <a:t>EPSL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211</a:t>
            </a:r>
            <a:r>
              <a:rPr lang="en-US" sz="1800" dirty="0">
                <a:solidFill>
                  <a:schemeClr val="bg1"/>
                </a:solidFill>
              </a:rPr>
              <a:t>	30 km</a:t>
            </a:r>
          </a:p>
          <a:p>
            <a:pPr>
              <a:tabLst>
                <a:tab pos="4745038" algn="r"/>
              </a:tabLst>
            </a:pPr>
            <a:r>
              <a:rPr lang="en-US" sz="1800" dirty="0" err="1">
                <a:solidFill>
                  <a:schemeClr val="bg1"/>
                </a:solidFill>
              </a:rPr>
              <a:t>Chenet</a:t>
            </a:r>
            <a:r>
              <a:rPr lang="en-US" sz="1800" dirty="0">
                <a:solidFill>
                  <a:schemeClr val="bg1"/>
                </a:solidFill>
              </a:rPr>
              <a:t> et al. (2006</a:t>
            </a:r>
            <a:r>
              <a:rPr lang="en-US" sz="1800" dirty="0" smtClean="0">
                <a:solidFill>
                  <a:schemeClr val="bg1"/>
                </a:solidFill>
              </a:rPr>
              <a:t>) </a:t>
            </a:r>
            <a:r>
              <a:rPr lang="en-US" sz="1800" i="1" dirty="0" smtClean="0">
                <a:solidFill>
                  <a:schemeClr val="bg1"/>
                </a:solidFill>
              </a:rPr>
              <a:t>EPSL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243</a:t>
            </a:r>
            <a:r>
              <a:rPr lang="en-US" sz="1800" dirty="0">
                <a:solidFill>
                  <a:schemeClr val="bg1"/>
                </a:solidFill>
              </a:rPr>
              <a:t>	31-38 </a:t>
            </a:r>
            <a:r>
              <a:rPr lang="en-US" sz="1800" dirty="0" smtClean="0">
                <a:solidFill>
                  <a:schemeClr val="bg1"/>
                </a:solidFill>
              </a:rPr>
              <a:t>km</a:t>
            </a:r>
          </a:p>
          <a:p>
            <a:pPr>
              <a:tabLst>
                <a:tab pos="4745038" algn="r"/>
              </a:tabLst>
            </a:pPr>
            <a:r>
              <a:rPr lang="en-US" sz="1800" dirty="0" err="1" smtClean="0">
                <a:solidFill>
                  <a:schemeClr val="bg1"/>
                </a:solidFill>
              </a:rPr>
              <a:t>Wieczorek</a:t>
            </a:r>
            <a:r>
              <a:rPr lang="en-US" sz="1800" dirty="0" smtClean="0">
                <a:solidFill>
                  <a:schemeClr val="bg1"/>
                </a:solidFill>
              </a:rPr>
              <a:t> et al. (2013) </a:t>
            </a:r>
            <a:r>
              <a:rPr lang="en-US" sz="1800" i="1" dirty="0" smtClean="0">
                <a:solidFill>
                  <a:schemeClr val="bg1"/>
                </a:solidFill>
              </a:rPr>
              <a:t>Sci</a:t>
            </a:r>
            <a:r>
              <a:rPr lang="en-US" sz="1800" dirty="0" smtClean="0">
                <a:solidFill>
                  <a:schemeClr val="bg1"/>
                </a:solidFill>
              </a:rPr>
              <a:t>. </a:t>
            </a:r>
            <a:r>
              <a:rPr lang="en-US" sz="1800" b="1" dirty="0" smtClean="0">
                <a:solidFill>
                  <a:schemeClr val="bg1"/>
                </a:solidFill>
              </a:rPr>
              <a:t>339</a:t>
            </a:r>
            <a:r>
              <a:rPr lang="en-US" sz="1800" dirty="0" smtClean="0">
                <a:solidFill>
                  <a:schemeClr val="bg1"/>
                </a:solidFill>
              </a:rPr>
              <a:t> 	34-43 km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6324600"/>
            <a:ext cx="492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Weber et al. (2011) </a:t>
            </a:r>
            <a:r>
              <a:rPr lang="en-US" sz="2000" i="1" dirty="0">
                <a:solidFill>
                  <a:srgbClr val="FFFFFF"/>
                </a:solidFill>
              </a:rPr>
              <a:t>Science </a:t>
            </a:r>
            <a:r>
              <a:rPr lang="en-US" sz="2000" b="1" dirty="0">
                <a:solidFill>
                  <a:srgbClr val="FFFFFF"/>
                </a:solidFill>
              </a:rPr>
              <a:t>331</a:t>
            </a:r>
            <a:r>
              <a:rPr lang="en-US" sz="2000" dirty="0">
                <a:solidFill>
                  <a:srgbClr val="FFFFFF"/>
                </a:solidFill>
              </a:rPr>
              <a:t>, 309-312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1000" y="3352800"/>
            <a:ext cx="4425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Detection of the Lunar Core?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59436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Garcia et al. (2011) </a:t>
            </a:r>
            <a:r>
              <a:rPr lang="en-US" sz="2000" i="1" dirty="0" smtClean="0">
                <a:solidFill>
                  <a:srgbClr val="FFFFFF"/>
                </a:solidFill>
              </a:rPr>
              <a:t>Planetary &amp; Space Science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188</a:t>
            </a:r>
            <a:r>
              <a:rPr lang="en-US" sz="2000" dirty="0" smtClean="0">
                <a:solidFill>
                  <a:srgbClr val="FFFFFF"/>
                </a:solidFill>
              </a:rPr>
              <a:t>, 96-113.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0" name="Weber11_ICB-CMB-PMB.jpg" descr="/Users/cneal/Documents/Graphics/Moon/Weber11_ICB-CMB-PMB.jpg"/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4038600" y="3962400"/>
            <a:ext cx="2157984" cy="2359152"/>
          </a:xfrm>
          <a:prstGeom prst="rect">
            <a:avLst/>
          </a:prstGeom>
        </p:spPr>
      </p:pic>
      <p:pic>
        <p:nvPicPr>
          <p:cNvPr id="12" name="Weber11_MoonStructure.jpg" descr="/Users/cneal/Documents/Graphics/Moon/Weber11_MoonStructure.jpg"/>
          <p:cNvPicPr>
            <a:picLocks noChangeAspect="1"/>
          </p:cNvPicPr>
          <p:nvPr/>
        </p:nvPicPr>
        <p:blipFill>
          <a:blip r:embed="rId6" r:link="rId7"/>
          <a:stretch>
            <a:fillRect/>
          </a:stretch>
        </p:blipFill>
        <p:spPr>
          <a:xfrm>
            <a:off x="6324600" y="3962399"/>
            <a:ext cx="2362200" cy="2369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000" y="0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C06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Recent Volcanic Activity</a:t>
            </a:r>
            <a:endParaRPr lang="en-US" sz="4000" dirty="0">
              <a:solidFill>
                <a:srgbClr val="FF0C06"/>
              </a:solidFill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Macintosh HD:Applications:Microsoft Office 2004:Office Files:Word Files:Research Files:PROPOSALS:LuSeN Mission:NASA-MQ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55154"/>
            <a:ext cx="5257800" cy="351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35487" y="6519446"/>
            <a:ext cx="4587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Schultz et al. (2006) </a:t>
            </a:r>
            <a:r>
              <a:rPr lang="en-US" sz="1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Nature,</a:t>
            </a: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v. 444, p. 184-186.</a:t>
            </a:r>
            <a:endParaRPr lang="en-US" sz="32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2" name="Picture 10" descr="Macintosh HD:Users:cneal:Desktop:Picture 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4233446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Macintosh HD:Users:cneal:Desktop:Moon Images:RecentLunGas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33446"/>
            <a:ext cx="21097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196013" y="5525869"/>
            <a:ext cx="2947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Ina depression in Lacus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Felicitatis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2192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“Recent” volcanic eruptions ~ 1 Ga.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" y="51816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Recent </a:t>
            </a:r>
            <a:r>
              <a:rPr lang="en-US" b="1" dirty="0" err="1">
                <a:solidFill>
                  <a:srgbClr val="FFFF00"/>
                </a:solidFill>
              </a:rPr>
              <a:t>fumarolic</a:t>
            </a:r>
            <a:r>
              <a:rPr lang="en-US" b="1" dirty="0">
                <a:solidFill>
                  <a:srgbClr val="FFFF00"/>
                </a:solidFill>
              </a:rPr>
              <a:t> eruptions; ~10 Ma?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6400" y="2209800"/>
            <a:ext cx="3505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FFFF"/>
                </a:solidFill>
              </a:rPr>
              <a:t>Hiesinger</a:t>
            </a:r>
            <a:r>
              <a:rPr lang="en-US" sz="1800" dirty="0" smtClean="0">
                <a:solidFill>
                  <a:srgbClr val="FFFFFF"/>
                </a:solidFill>
              </a:rPr>
              <a:t> et al. (2003) </a:t>
            </a:r>
            <a:r>
              <a:rPr lang="en-US" sz="1800" i="1" dirty="0" smtClean="0">
                <a:solidFill>
                  <a:srgbClr val="FFFFFF"/>
                </a:solidFill>
              </a:rPr>
              <a:t>JGR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108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  <a:r>
              <a:rPr lang="fr-FR" sz="1800" dirty="0">
                <a:solidFill>
                  <a:srgbClr val="FFFFFF"/>
                </a:solidFill>
              </a:rPr>
              <a:t>doi:10.1029/</a:t>
            </a:r>
            <a:r>
              <a:rPr lang="fr-FR" sz="1800" dirty="0" smtClean="0">
                <a:solidFill>
                  <a:srgbClr val="FFFFFF"/>
                </a:solidFill>
              </a:rPr>
              <a:t>2002JE001985;</a:t>
            </a:r>
          </a:p>
          <a:p>
            <a:pPr>
              <a:spcBef>
                <a:spcPts val="1200"/>
              </a:spcBef>
            </a:pPr>
            <a:r>
              <a:rPr lang="en-US" sz="1800" dirty="0" err="1" smtClean="0">
                <a:solidFill>
                  <a:srgbClr val="FFFFFF"/>
                </a:solidFill>
              </a:rPr>
              <a:t>Hiesinger</a:t>
            </a:r>
            <a:r>
              <a:rPr lang="en-US" sz="1800" dirty="0" smtClean="0">
                <a:solidFill>
                  <a:srgbClr val="FFFFFF"/>
                </a:solidFill>
              </a:rPr>
              <a:t> et al. (2010) </a:t>
            </a:r>
            <a:r>
              <a:rPr lang="en-US" sz="1800" i="1" dirty="0" smtClean="0">
                <a:solidFill>
                  <a:srgbClr val="FFFFFF"/>
                </a:solidFill>
              </a:rPr>
              <a:t>JGR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b="1" dirty="0" smtClean="0">
                <a:solidFill>
                  <a:srgbClr val="FFFFFF"/>
                </a:solidFill>
              </a:rPr>
              <a:t>115</a:t>
            </a:r>
            <a:r>
              <a:rPr lang="en-US" sz="1800" dirty="0" smtClean="0">
                <a:solidFill>
                  <a:srgbClr val="FFFFFF"/>
                </a:solidFill>
              </a:rPr>
              <a:t>, </a:t>
            </a:r>
            <a:r>
              <a:rPr lang="fr-FR" sz="1800" dirty="0">
                <a:solidFill>
                  <a:srgbClr val="FFFFFF"/>
                </a:solidFill>
              </a:rPr>
              <a:t>doi:10.1029/2009JE003380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4" name="Text Box 14"/>
          <p:cNvSpPr txBox="1">
            <a:spLocks noChangeArrowheads="1"/>
          </p:cNvSpPr>
          <p:nvPr/>
        </p:nvSpPr>
        <p:spPr bwMode="auto">
          <a:xfrm>
            <a:off x="5257800" y="762000"/>
            <a:ext cx="3886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12FF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New Rock Types not represented in the sample collection.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8916" name="Anorthosite-Selene-Ohtake.psd" descr="/Users/cneal/Documents/Graphics/Moon/Anorthosite-Selene-Ohtake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762001"/>
            <a:ext cx="5181600" cy="603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91200" y="4343400"/>
            <a:ext cx="281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Pure </a:t>
            </a:r>
            <a:r>
              <a:rPr lang="en-US" sz="2400" b="1" dirty="0" err="1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Anorthosite</a:t>
            </a:r>
            <a:r>
              <a:rPr lang="en-US" sz="2400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:</a:t>
            </a:r>
            <a:r>
              <a:rPr lang="en-US" sz="2400" b="1" dirty="0" smtClean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br>
              <a:rPr lang="en-US" sz="2400" b="1" dirty="0" smtClean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400" b="1" dirty="0" err="1" smtClean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Kaguya</a:t>
            </a:r>
            <a:r>
              <a:rPr lang="en-US" sz="2400" b="1" dirty="0" smtClean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(SELENE)</a:t>
            </a:r>
            <a:endParaRPr lang="en-US" sz="2400" dirty="0">
              <a:solidFill>
                <a:srgbClr val="02FF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800" y="0"/>
            <a:ext cx="7862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New Lunar Lithologies</a:t>
            </a:r>
            <a:endParaRPr lang="en-US" sz="40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4" name="Text Box 14"/>
          <p:cNvSpPr txBox="1">
            <a:spLocks noChangeArrowheads="1"/>
          </p:cNvSpPr>
          <p:nvPr/>
        </p:nvSpPr>
        <p:spPr bwMode="auto">
          <a:xfrm>
            <a:off x="5257800" y="762000"/>
            <a:ext cx="3886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12FF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New Rock Types not represented in the sample collection.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7800" y="2514600"/>
            <a:ext cx="3706812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Olivine, Orthopyroxene, and Mg-Spinel</a:t>
            </a:r>
            <a:r>
              <a:rPr lang="en-US" sz="2400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-rich </a:t>
            </a:r>
            <a:r>
              <a:rPr lang="en-US" sz="2400" b="1" dirty="0" err="1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lithologies (OOS)</a:t>
            </a:r>
            <a:endParaRPr lang="en-US" sz="2400" b="1" dirty="0">
              <a:solidFill>
                <a:srgbClr val="02FF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5800" y="0"/>
            <a:ext cx="7862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New Lunar Lithologies</a:t>
            </a:r>
            <a:endParaRPr lang="en-US" sz="40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" name="Pieters11-OOS-lithologies.jpg" descr="/Users/cneal/Documents/Graphics/Moon/Pieters11-OOS-lithologies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04800" y="762000"/>
            <a:ext cx="3787510" cy="533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6248400"/>
            <a:ext cx="417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Pieters et al. (2011) </a:t>
            </a:r>
            <a:r>
              <a:rPr lang="en-US" sz="1800" i="1">
                <a:solidFill>
                  <a:schemeClr val="bg1"/>
                </a:solidFill>
              </a:rPr>
              <a:t>JGR</a:t>
            </a:r>
            <a:r>
              <a:rPr lang="en-US" sz="1800">
                <a:solidFill>
                  <a:schemeClr val="bg1"/>
                </a:solidFill>
              </a:rPr>
              <a:t>, </a:t>
            </a:r>
            <a:r>
              <a:rPr lang="en-US" sz="1800" b="1" smtClean="0">
                <a:solidFill>
                  <a:schemeClr val="bg1"/>
                </a:solidFill>
              </a:rPr>
              <a:t>116</a:t>
            </a:r>
            <a:r>
              <a:rPr lang="en-US" sz="1800" smtClean="0">
                <a:solidFill>
                  <a:schemeClr val="bg1"/>
                </a:solidFill>
              </a:rPr>
              <a:t>, E00G08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4495800"/>
            <a:ext cx="3706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Chandrayaan-: M3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4" name="Text Box 14"/>
          <p:cNvSpPr txBox="1">
            <a:spLocks noChangeArrowheads="1"/>
          </p:cNvSpPr>
          <p:nvPr/>
        </p:nvSpPr>
        <p:spPr bwMode="auto">
          <a:xfrm>
            <a:off x="-76200" y="2971800"/>
            <a:ext cx="335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12FF07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 charset="0"/>
              </a:rPr>
              <a:t>Hydrogen Deposits:</a:t>
            </a:r>
            <a:r>
              <a:rPr lang="en-US" sz="2400" b="1" dirty="0" smtClean="0">
                <a:solidFill>
                  <a:srgbClr val="12FF07"/>
                </a:solidFill>
                <a:effectLst>
                  <a:outerShdw dist="38100" dir="2700000" algn="tl">
                    <a:srgbClr val="000000"/>
                  </a:outerShdw>
                </a:effectLst>
                <a:latin typeface="Calibri" charset="0"/>
              </a:rPr>
              <a:t> LRO</a:t>
            </a:r>
            <a:endParaRPr lang="en-US" sz="1600" dirty="0">
              <a:effectLst>
                <a:outerShdw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429000" y="685800"/>
            <a:ext cx="533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Volatile Deposits: </a:t>
            </a:r>
            <a:br>
              <a:rPr lang="en-US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b="1" dirty="0">
                <a:solidFill>
                  <a:srgbClr val="02FF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Chandrayaan-1 (M3), LRO</a:t>
            </a:r>
            <a:endParaRPr lang="en-US" sz="1600" dirty="0">
              <a:solidFill>
                <a:srgbClr val="02FF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5303" name="M3-Map-Sci-2009.jpg" descr="/Users/cneal/Documents/Graphics/Moon/M3-Map-Sci-20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5437" y="1600200"/>
            <a:ext cx="2468563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Группа 14"/>
          <p:cNvGrpSpPr>
            <a:grpSpLocks/>
          </p:cNvGrpSpPr>
          <p:nvPr/>
        </p:nvGrpSpPr>
        <p:grpSpPr bwMode="auto">
          <a:xfrm>
            <a:off x="0" y="838200"/>
            <a:ext cx="1693055" cy="1752600"/>
            <a:chOff x="0" y="642918"/>
            <a:chExt cx="4714876" cy="4786346"/>
          </a:xfrm>
        </p:grpSpPr>
        <p:pic>
          <p:nvPicPr>
            <p:cNvPr id="25" name="Picture 5" descr="D:\Projs\LEND\MAPS_DATA\Release\2010SEP01_forLEAG\LNMap_CSETNs_NP_PS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42918"/>
              <a:ext cx="4500562" cy="4714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6" name="Прямоугольник 13"/>
            <p:cNvSpPr/>
            <p:nvPr/>
          </p:nvSpPr>
          <p:spPr>
            <a:xfrm>
              <a:off x="3500439" y="4857760"/>
              <a:ext cx="1214437" cy="5715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7" name="Группа 15"/>
          <p:cNvGrpSpPr>
            <a:grpSpLocks/>
          </p:cNvGrpSpPr>
          <p:nvPr/>
        </p:nvGrpSpPr>
        <p:grpSpPr bwMode="auto">
          <a:xfrm>
            <a:off x="1600200" y="838200"/>
            <a:ext cx="1600200" cy="1738554"/>
            <a:chOff x="4643438" y="642918"/>
            <a:chExt cx="4572032" cy="4714908"/>
          </a:xfrm>
        </p:grpSpPr>
        <p:pic>
          <p:nvPicPr>
            <p:cNvPr id="28" name="Picture 4" descr="D:\Projs\LEND\MAPS_DATA\Release\2010SEP01_forLEAG\LNMap_CSETNs_SP_PSR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43438" y="642918"/>
              <a:ext cx="4500562" cy="4714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29" name="Прямоугольник 12"/>
            <p:cNvSpPr/>
            <p:nvPr/>
          </p:nvSpPr>
          <p:spPr>
            <a:xfrm>
              <a:off x="8001023" y="4786322"/>
              <a:ext cx="1214447" cy="5715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200" y="2362200"/>
            <a:ext cx="401079" cy="319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" descr="D:\Projs\LEND\MAPS_DATA\Release\2010SEP01_forLEAG\LNMap_CSETNs_N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2514600"/>
            <a:ext cx="11747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0" y="394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60F"/>
                </a:solidFill>
                <a:effectLst>
                  <a:outerShdw dist="38100" dir="2700000" algn="tl">
                    <a:srgbClr val="FFFFFF"/>
                  </a:outerShdw>
                </a:effectLst>
                <a:latin typeface="Rockwell Extra Bold" charset="0"/>
                <a:ea typeface="+mn-ea"/>
                <a:cs typeface="+mn-cs"/>
              </a:rPr>
              <a:t>Surface Volatiles on the Moon</a:t>
            </a:r>
            <a:endParaRPr lang="en-US" sz="3600" dirty="0">
              <a:effectLst>
                <a:outerShdw dist="38100" dir="2700000" algn="tl">
                  <a:srgbClr val="FFFFF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590800"/>
            <a:ext cx="3385286" cy="3498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962400" y="1828800"/>
            <a:ext cx="268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Pieters et al. (2009) </a:t>
            </a:r>
            <a:r>
              <a:rPr lang="en-US" sz="1800" i="1">
                <a:solidFill>
                  <a:schemeClr val="bg1"/>
                </a:solidFill>
              </a:rPr>
              <a:t>Science </a:t>
            </a:r>
            <a:r>
              <a:rPr lang="en-US" sz="1800" b="1">
                <a:solidFill>
                  <a:schemeClr val="bg1"/>
                </a:solidFill>
              </a:rPr>
              <a:t>326</a:t>
            </a:r>
            <a:r>
              <a:rPr lang="en-US" sz="1800">
                <a:solidFill>
                  <a:schemeClr val="bg1"/>
                </a:solidFill>
              </a:rPr>
              <a:t>, 568-572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3429000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FFFF"/>
                </a:solidFill>
              </a:rPr>
              <a:t>Mitrofanov et al. (2010) </a:t>
            </a:r>
            <a:r>
              <a:rPr lang="en-US" sz="1800" i="1">
                <a:solidFill>
                  <a:srgbClr val="FFFFFF"/>
                </a:solidFill>
              </a:rPr>
              <a:t>Science </a:t>
            </a:r>
            <a:r>
              <a:rPr lang="en-US" sz="1800" b="1">
                <a:solidFill>
                  <a:srgbClr val="FFFFFF"/>
                </a:solidFill>
              </a:rPr>
              <a:t>330</a:t>
            </a:r>
            <a:r>
              <a:rPr lang="en-US" sz="1800">
                <a:solidFill>
                  <a:srgbClr val="FFFFFF"/>
                </a:solidFill>
              </a:rPr>
              <a:t>, 483-486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114800"/>
            <a:ext cx="2647379" cy="253691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33400" y="4267200"/>
            <a:ext cx="1852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Cabeus Crater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58000" y="4876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9FF07"/>
                </a:solidFill>
              </a:rPr>
              <a:t>OH/H</a:t>
            </a:r>
            <a:r>
              <a:rPr lang="en-US" baseline="-25000">
                <a:solidFill>
                  <a:srgbClr val="19FF07"/>
                </a:solidFill>
              </a:rPr>
              <a:t>2</a:t>
            </a:r>
            <a:r>
              <a:rPr lang="en-US">
                <a:solidFill>
                  <a:srgbClr val="19FF07"/>
                </a:solidFill>
              </a:rPr>
              <a:t>O 3</a:t>
            </a:r>
            <a:r>
              <a:rPr lang="en-US" i="1">
                <a:solidFill>
                  <a:srgbClr val="19FF07"/>
                </a:solidFill>
              </a:rPr>
              <a:t>µ</a:t>
            </a:r>
            <a:r>
              <a:rPr lang="en-US">
                <a:solidFill>
                  <a:srgbClr val="19FF07"/>
                </a:solidFill>
              </a:rPr>
              <a:t>m adsorption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1713</Words>
  <Application>Microsoft Macintosh PowerPoint</Application>
  <PresentationFormat>On-screen Show (4:3)</PresentationFormat>
  <Paragraphs>237</Paragraphs>
  <Slides>32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Notre Dame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Neal</dc:creator>
  <cp:lastModifiedBy>Clive Neal</cp:lastModifiedBy>
  <cp:revision>128</cp:revision>
  <dcterms:created xsi:type="dcterms:W3CDTF">2011-07-15T01:30:24Z</dcterms:created>
  <dcterms:modified xsi:type="dcterms:W3CDTF">2013-07-25T14:31:36Z</dcterms:modified>
</cp:coreProperties>
</file>